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12192000" cy="6858000"/>
  <p:notesSz cx="7559675" cy="10691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1" d="100"/>
          <a:sy n="101" d="100"/>
        </p:scale>
        <p:origin x="87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sldNum" idx="3"/>
          </p:nvPr>
        </p:nvSpPr>
        <p:spPr/>
        <p:txBody>
          <a:bodyPr/>
          <a:lstStyle/>
          <a:p>
            <a:fld id="{F0E055FF-C7D3-4E13-A453-F699BC5F18AB}" type="slidenum">
              <a:t>‹N°›</a:t>
            </a:fld>
            <a:endParaRP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a:noFill/>
          <a:ln w="0">
            <a:noFill/>
          </a:ln>
        </p:spPr>
        <p:txBody>
          <a:bodyPr lIns="0" tIns="0" rIns="0" bIns="0" anchor="ctr">
            <a:noAutofit/>
          </a:bodyPr>
          <a:lstStyle/>
          <a:p>
            <a:endParaRPr lang="fr-FR" sz="1800" b="0" strike="noStrike" spc="-1">
              <a:solidFill>
                <a:srgbClr val="000000"/>
              </a:solidFill>
              <a:latin typeface="Calibri"/>
            </a:endParaRPr>
          </a:p>
        </p:txBody>
      </p:sp>
      <p:sp>
        <p:nvSpPr>
          <p:cNvPr id="27" name="PlaceHolder 2"/>
          <p:cNvSpPr>
            <a:spLocks noGrp="1"/>
          </p:cNvSpPr>
          <p:nvPr>
            <p:ph/>
          </p:nvPr>
        </p:nvSpPr>
        <p:spPr>
          <a:xfrm>
            <a:off x="838080" y="1825560"/>
            <a:ext cx="1051524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28" name="PlaceHolder 3"/>
          <p:cNvSpPr>
            <a:spLocks noGrp="1"/>
          </p:cNvSpPr>
          <p:nvPr>
            <p:ph/>
          </p:nvPr>
        </p:nvSpPr>
        <p:spPr>
          <a:xfrm>
            <a:off x="838080" y="4098240"/>
            <a:ext cx="1051524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D8394614-5E1E-4481-8762-6BAB55FA8AEB}" type="slidenum">
              <a:t>‹N°›</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a:noFill/>
          <a:ln w="0">
            <a:noFill/>
          </a:ln>
        </p:spPr>
        <p:txBody>
          <a:bodyPr lIns="0" tIns="0" rIns="0" bIns="0" anchor="ctr">
            <a:noAutofit/>
          </a:bodyPr>
          <a:lstStyle/>
          <a:p>
            <a:endParaRPr lang="fr-FR" sz="1800" b="0" strike="noStrike" spc="-1">
              <a:solidFill>
                <a:srgbClr val="000000"/>
              </a:solidFill>
              <a:latin typeface="Calibri"/>
            </a:endParaRPr>
          </a:p>
        </p:txBody>
      </p:sp>
      <p:sp>
        <p:nvSpPr>
          <p:cNvPr id="30" name="PlaceHolder 2"/>
          <p:cNvSpPr>
            <a:spLocks noGrp="1"/>
          </p:cNvSpPr>
          <p:nvPr>
            <p:ph/>
          </p:nvPr>
        </p:nvSpPr>
        <p:spPr>
          <a:xfrm>
            <a:off x="838080" y="1825560"/>
            <a:ext cx="513108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31" name="PlaceHolder 3"/>
          <p:cNvSpPr>
            <a:spLocks noGrp="1"/>
          </p:cNvSpPr>
          <p:nvPr>
            <p:ph/>
          </p:nvPr>
        </p:nvSpPr>
        <p:spPr>
          <a:xfrm>
            <a:off x="6226200" y="1825560"/>
            <a:ext cx="513108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32" name="PlaceHolder 4"/>
          <p:cNvSpPr>
            <a:spLocks noGrp="1"/>
          </p:cNvSpPr>
          <p:nvPr>
            <p:ph/>
          </p:nvPr>
        </p:nvSpPr>
        <p:spPr>
          <a:xfrm>
            <a:off x="838080" y="4098240"/>
            <a:ext cx="513108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33" name="PlaceHolder 5"/>
          <p:cNvSpPr>
            <a:spLocks noGrp="1"/>
          </p:cNvSpPr>
          <p:nvPr>
            <p:ph/>
          </p:nvPr>
        </p:nvSpPr>
        <p:spPr>
          <a:xfrm>
            <a:off x="6226200" y="4098240"/>
            <a:ext cx="513108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sldNum" idx="3"/>
          </p:nvPr>
        </p:nvSpPr>
        <p:spPr/>
        <p:txBody>
          <a:bodyPr/>
          <a:lstStyle/>
          <a:p>
            <a:fld id="{C2A68CD9-E940-4658-9E17-A1216BC508A3}" type="slidenum">
              <a:t>‹N°›</a:t>
            </a:fld>
            <a:endParaRPr/>
          </a:p>
        </p:txBody>
      </p:sp>
      <p:sp>
        <p:nvSpPr>
          <p:cNvPr id="9" name="PlaceHolder 8"/>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a:noFill/>
          <a:ln w="0">
            <a:noFill/>
          </a:ln>
        </p:spPr>
        <p:txBody>
          <a:bodyPr lIns="0" tIns="0" rIns="0" bIns="0" anchor="ctr">
            <a:noAutofit/>
          </a:bodyPr>
          <a:lstStyle/>
          <a:p>
            <a:endParaRPr lang="fr-FR" sz="1800" b="0" strike="noStrike" spc="-1">
              <a:solidFill>
                <a:srgbClr val="000000"/>
              </a:solidFill>
              <a:latin typeface="Calibri"/>
            </a:endParaRPr>
          </a:p>
        </p:txBody>
      </p:sp>
      <p:sp>
        <p:nvSpPr>
          <p:cNvPr id="35" name="PlaceHolder 2"/>
          <p:cNvSpPr>
            <a:spLocks noGrp="1"/>
          </p:cNvSpPr>
          <p:nvPr>
            <p:ph/>
          </p:nvPr>
        </p:nvSpPr>
        <p:spPr>
          <a:xfrm>
            <a:off x="838080" y="1825560"/>
            <a:ext cx="338580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36" name="PlaceHolder 3"/>
          <p:cNvSpPr>
            <a:spLocks noGrp="1"/>
          </p:cNvSpPr>
          <p:nvPr>
            <p:ph/>
          </p:nvPr>
        </p:nvSpPr>
        <p:spPr>
          <a:xfrm>
            <a:off x="4393440" y="1825560"/>
            <a:ext cx="338580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37" name="PlaceHolder 4"/>
          <p:cNvSpPr>
            <a:spLocks noGrp="1"/>
          </p:cNvSpPr>
          <p:nvPr>
            <p:ph/>
          </p:nvPr>
        </p:nvSpPr>
        <p:spPr>
          <a:xfrm>
            <a:off x="7949160" y="1825560"/>
            <a:ext cx="338580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38" name="PlaceHolder 5"/>
          <p:cNvSpPr>
            <a:spLocks noGrp="1"/>
          </p:cNvSpPr>
          <p:nvPr>
            <p:ph/>
          </p:nvPr>
        </p:nvSpPr>
        <p:spPr>
          <a:xfrm>
            <a:off x="838080" y="4098240"/>
            <a:ext cx="338580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39" name="PlaceHolder 6"/>
          <p:cNvSpPr>
            <a:spLocks noGrp="1"/>
          </p:cNvSpPr>
          <p:nvPr>
            <p:ph/>
          </p:nvPr>
        </p:nvSpPr>
        <p:spPr>
          <a:xfrm>
            <a:off x="4393440" y="4098240"/>
            <a:ext cx="338580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40" name="PlaceHolder 7"/>
          <p:cNvSpPr>
            <a:spLocks noGrp="1"/>
          </p:cNvSpPr>
          <p:nvPr>
            <p:ph/>
          </p:nvPr>
        </p:nvSpPr>
        <p:spPr>
          <a:xfrm>
            <a:off x="7949160" y="4098240"/>
            <a:ext cx="338580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sldNum" idx="3"/>
          </p:nvPr>
        </p:nvSpPr>
        <p:spPr/>
        <p:txBody>
          <a:bodyPr/>
          <a:lstStyle/>
          <a:p>
            <a:fld id="{5901D423-52EA-40CD-8E21-FE931F6F619B}" type="slidenum">
              <a:t>‹N°›</a:t>
            </a:fld>
            <a:endParaRPr/>
          </a:p>
        </p:txBody>
      </p:sp>
      <p:sp>
        <p:nvSpPr>
          <p:cNvPr id="11" name="PlaceHolder 10"/>
          <p:cNvSpPr>
            <a:spLocks noGrp="1"/>
          </p:cNvSpPr>
          <p:nvPr>
            <p:ph type="dt" idx="1"/>
          </p:nvPr>
        </p:nvSpPr>
        <p:spPr/>
        <p:txBody>
          <a:body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lstStyle/>
          <a:p>
            <a:r>
              <a:t>Footer</a:t>
            </a:r>
          </a:p>
        </p:txBody>
      </p:sp>
      <p:sp>
        <p:nvSpPr>
          <p:cNvPr id="3" name="PlaceHolder 2"/>
          <p:cNvSpPr>
            <a:spLocks noGrp="1"/>
          </p:cNvSpPr>
          <p:nvPr>
            <p:ph type="sldNum" idx="6"/>
          </p:nvPr>
        </p:nvSpPr>
        <p:spPr/>
        <p:txBody>
          <a:bodyPr/>
          <a:lstStyle/>
          <a:p>
            <a:fld id="{8F3A3175-5363-4951-8C33-31660787F2AF}" type="slidenum">
              <a:t>‹N°›</a:t>
            </a:fld>
            <a:endParaRPr/>
          </a:p>
        </p:txBody>
      </p:sp>
      <p:sp>
        <p:nvSpPr>
          <p:cNvPr id="4" name="PlaceHolder 3"/>
          <p:cNvSpPr>
            <a:spLocks noGrp="1"/>
          </p:cNvSpPr>
          <p:nvPr>
            <p:ph type="dt" idx="4"/>
          </p:nvPr>
        </p:nvSpPr>
        <p:spPr/>
        <p:txBody>
          <a:body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5240" cy="1325160"/>
          </a:xfrm>
          <a:prstGeom prst="rect">
            <a:avLst/>
          </a:prstGeom>
          <a:noFill/>
          <a:ln w="0">
            <a:noFill/>
          </a:ln>
        </p:spPr>
        <p:txBody>
          <a:bodyPr lIns="0" tIns="0" rIns="0" bIns="0" anchor="ctr">
            <a:noAutofit/>
          </a:bodyPr>
          <a:lstStyle/>
          <a:p>
            <a:endParaRPr lang="fr-FR" sz="1800" b="0" strike="noStrike" spc="-1">
              <a:solidFill>
                <a:srgbClr val="000000"/>
              </a:solidFill>
              <a:latin typeface="Calibri"/>
            </a:endParaRPr>
          </a:p>
        </p:txBody>
      </p:sp>
      <p:sp>
        <p:nvSpPr>
          <p:cNvPr id="47" name="PlaceHolder 2"/>
          <p:cNvSpPr>
            <a:spLocks noGrp="1"/>
          </p:cNvSpPr>
          <p:nvPr>
            <p:ph type="subTitle"/>
          </p:nvPr>
        </p:nvSpPr>
        <p:spPr>
          <a:xfrm>
            <a:off x="838080" y="1825560"/>
            <a:ext cx="10515240" cy="4350960"/>
          </a:xfrm>
          <a:prstGeom prst="rect">
            <a:avLst/>
          </a:prstGeom>
          <a:noFill/>
          <a:ln w="0">
            <a:noFill/>
          </a:ln>
        </p:spPr>
        <p:txBody>
          <a:bodyPr lIns="0" tIns="0" rIns="0" bIns="0" anchor="ctr">
            <a:noAutofit/>
          </a:bodyPr>
          <a:lstStyle/>
          <a:p>
            <a:pPr algn="ctr">
              <a:buNone/>
            </a:pPr>
            <a:endParaRPr lang="fr-BE" sz="3200" b="0" strike="noStrike" spc="-1">
              <a:latin typeface="Arial"/>
            </a:endParaRPr>
          </a:p>
        </p:txBody>
      </p:sp>
      <p:sp>
        <p:nvSpPr>
          <p:cNvPr id="4" name="PlaceHolder 3"/>
          <p:cNvSpPr>
            <a:spLocks noGrp="1"/>
          </p:cNvSpPr>
          <p:nvPr>
            <p:ph type="ftr" idx="5"/>
          </p:nvPr>
        </p:nvSpPr>
        <p:spPr/>
        <p:txBody>
          <a:bodyPr/>
          <a:lstStyle/>
          <a:p>
            <a:r>
              <a:t>Footer</a:t>
            </a:r>
          </a:p>
        </p:txBody>
      </p:sp>
      <p:sp>
        <p:nvSpPr>
          <p:cNvPr id="5" name="PlaceHolder 4"/>
          <p:cNvSpPr>
            <a:spLocks noGrp="1"/>
          </p:cNvSpPr>
          <p:nvPr>
            <p:ph type="sldNum" idx="6"/>
          </p:nvPr>
        </p:nvSpPr>
        <p:spPr/>
        <p:txBody>
          <a:bodyPr/>
          <a:lstStyle/>
          <a:p>
            <a:fld id="{B24CFB87-CCE8-49D0-8B78-3BD90E3614DD}" type="slidenum">
              <a:t>‹N°›</a:t>
            </a:fld>
            <a:endParaRPr/>
          </a:p>
        </p:txBody>
      </p:sp>
      <p:sp>
        <p:nvSpPr>
          <p:cNvPr id="6" name="PlaceHolder 5"/>
          <p:cNvSpPr>
            <a:spLocks noGrp="1"/>
          </p:cNvSpPr>
          <p:nvPr>
            <p:ph type="dt" idx="4"/>
          </p:nvPr>
        </p:nvSpPr>
        <p:spPr/>
        <p:txBody>
          <a:body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a:noFill/>
          <a:ln w="0">
            <a:noFill/>
          </a:ln>
        </p:spPr>
        <p:txBody>
          <a:bodyPr lIns="0" tIns="0" rIns="0" bIns="0" anchor="ctr">
            <a:noAutofit/>
          </a:bodyPr>
          <a:lstStyle/>
          <a:p>
            <a:endParaRPr lang="fr-FR" sz="1800" b="0" strike="noStrike" spc="-1">
              <a:solidFill>
                <a:srgbClr val="000000"/>
              </a:solidFill>
              <a:latin typeface="Calibri"/>
            </a:endParaRPr>
          </a:p>
        </p:txBody>
      </p:sp>
      <p:sp>
        <p:nvSpPr>
          <p:cNvPr id="49" name="PlaceHolder 2"/>
          <p:cNvSpPr>
            <a:spLocks noGrp="1"/>
          </p:cNvSpPr>
          <p:nvPr>
            <p:ph/>
          </p:nvPr>
        </p:nvSpPr>
        <p:spPr>
          <a:xfrm>
            <a:off x="838080" y="1825560"/>
            <a:ext cx="10515240" cy="435096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4" name="PlaceHolder 3"/>
          <p:cNvSpPr>
            <a:spLocks noGrp="1"/>
          </p:cNvSpPr>
          <p:nvPr>
            <p:ph type="ftr" idx="5"/>
          </p:nvPr>
        </p:nvSpPr>
        <p:spPr/>
        <p:txBody>
          <a:bodyPr/>
          <a:lstStyle/>
          <a:p>
            <a:r>
              <a:t>Footer</a:t>
            </a:r>
          </a:p>
        </p:txBody>
      </p:sp>
      <p:sp>
        <p:nvSpPr>
          <p:cNvPr id="5" name="PlaceHolder 4"/>
          <p:cNvSpPr>
            <a:spLocks noGrp="1"/>
          </p:cNvSpPr>
          <p:nvPr>
            <p:ph type="sldNum" idx="6"/>
          </p:nvPr>
        </p:nvSpPr>
        <p:spPr/>
        <p:txBody>
          <a:bodyPr/>
          <a:lstStyle/>
          <a:p>
            <a:fld id="{63C9F7EA-8464-4D17-A028-CA9D07EFC921}" type="slidenum">
              <a:t>‹N°›</a:t>
            </a:fld>
            <a:endParaRPr/>
          </a:p>
        </p:txBody>
      </p:sp>
      <p:sp>
        <p:nvSpPr>
          <p:cNvPr id="6" name="PlaceHolder 5"/>
          <p:cNvSpPr>
            <a:spLocks noGrp="1"/>
          </p:cNvSpPr>
          <p:nvPr>
            <p:ph type="dt" idx="4"/>
          </p:nvPr>
        </p:nvSpPr>
        <p:spPr/>
        <p:txBody>
          <a:body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5240" cy="1325160"/>
          </a:xfrm>
          <a:prstGeom prst="rect">
            <a:avLst/>
          </a:prstGeom>
          <a:noFill/>
          <a:ln w="0">
            <a:noFill/>
          </a:ln>
        </p:spPr>
        <p:txBody>
          <a:bodyPr lIns="0" tIns="0" rIns="0" bIns="0" anchor="ctr">
            <a:noAutofit/>
          </a:bodyPr>
          <a:lstStyle/>
          <a:p>
            <a:endParaRPr lang="fr-FR" sz="1800" b="0" strike="noStrike" spc="-1">
              <a:solidFill>
                <a:srgbClr val="000000"/>
              </a:solidFill>
              <a:latin typeface="Calibri"/>
            </a:endParaRPr>
          </a:p>
        </p:txBody>
      </p:sp>
      <p:sp>
        <p:nvSpPr>
          <p:cNvPr id="51" name="PlaceHolder 2"/>
          <p:cNvSpPr>
            <a:spLocks noGrp="1"/>
          </p:cNvSpPr>
          <p:nvPr>
            <p:ph/>
          </p:nvPr>
        </p:nvSpPr>
        <p:spPr>
          <a:xfrm>
            <a:off x="838080" y="1825560"/>
            <a:ext cx="5131080" cy="435096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52" name="PlaceHolder 3"/>
          <p:cNvSpPr>
            <a:spLocks noGrp="1"/>
          </p:cNvSpPr>
          <p:nvPr>
            <p:ph/>
          </p:nvPr>
        </p:nvSpPr>
        <p:spPr>
          <a:xfrm>
            <a:off x="6226200" y="1825560"/>
            <a:ext cx="5131080" cy="435096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5" name="PlaceHolder 4"/>
          <p:cNvSpPr>
            <a:spLocks noGrp="1"/>
          </p:cNvSpPr>
          <p:nvPr>
            <p:ph type="ftr" idx="5"/>
          </p:nvPr>
        </p:nvSpPr>
        <p:spPr/>
        <p:txBody>
          <a:bodyPr/>
          <a:lstStyle/>
          <a:p>
            <a:r>
              <a:t>Footer</a:t>
            </a:r>
          </a:p>
        </p:txBody>
      </p:sp>
      <p:sp>
        <p:nvSpPr>
          <p:cNvPr id="6" name="PlaceHolder 5"/>
          <p:cNvSpPr>
            <a:spLocks noGrp="1"/>
          </p:cNvSpPr>
          <p:nvPr>
            <p:ph type="sldNum" idx="6"/>
          </p:nvPr>
        </p:nvSpPr>
        <p:spPr/>
        <p:txBody>
          <a:bodyPr/>
          <a:lstStyle/>
          <a:p>
            <a:fld id="{C9ACA512-0327-44B8-AF04-9F55286C3267}" type="slidenum">
              <a:t>‹N°›</a:t>
            </a:fld>
            <a:endParaRPr/>
          </a:p>
        </p:txBody>
      </p:sp>
      <p:sp>
        <p:nvSpPr>
          <p:cNvPr id="7" name="PlaceHolder 6"/>
          <p:cNvSpPr>
            <a:spLocks noGrp="1"/>
          </p:cNvSpPr>
          <p:nvPr>
            <p:ph type="dt" idx="4"/>
          </p:nvPr>
        </p:nvSpPr>
        <p:spPr/>
        <p:txBody>
          <a:body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5240" cy="1325160"/>
          </a:xfrm>
          <a:prstGeom prst="rect">
            <a:avLst/>
          </a:prstGeom>
          <a:noFill/>
          <a:ln w="0">
            <a:noFill/>
          </a:ln>
        </p:spPr>
        <p:txBody>
          <a:bodyPr lIns="0" tIns="0" rIns="0" bIns="0" anchor="ctr">
            <a:noAutofit/>
          </a:bodyPr>
          <a:lstStyle/>
          <a:p>
            <a:endParaRPr lang="fr-FR" sz="1800" b="0" strike="noStrike" spc="-1">
              <a:solidFill>
                <a:srgbClr val="000000"/>
              </a:solidFill>
              <a:latin typeface="Calibri"/>
            </a:endParaRPr>
          </a:p>
        </p:txBody>
      </p:sp>
      <p:sp>
        <p:nvSpPr>
          <p:cNvPr id="3" name="PlaceHolder 2"/>
          <p:cNvSpPr>
            <a:spLocks noGrp="1"/>
          </p:cNvSpPr>
          <p:nvPr>
            <p:ph type="ftr" idx="5"/>
          </p:nvPr>
        </p:nvSpPr>
        <p:spPr/>
        <p:txBody>
          <a:bodyPr/>
          <a:lstStyle/>
          <a:p>
            <a:r>
              <a:t>Footer</a:t>
            </a:r>
          </a:p>
        </p:txBody>
      </p:sp>
      <p:sp>
        <p:nvSpPr>
          <p:cNvPr id="4" name="PlaceHolder 3"/>
          <p:cNvSpPr>
            <a:spLocks noGrp="1"/>
          </p:cNvSpPr>
          <p:nvPr>
            <p:ph type="sldNum" idx="6"/>
          </p:nvPr>
        </p:nvSpPr>
        <p:spPr/>
        <p:txBody>
          <a:bodyPr/>
          <a:lstStyle/>
          <a:p>
            <a:fld id="{13D4050E-FFF2-451C-8348-0F2427CC2CAC}" type="slidenum">
              <a:t>‹N°›</a:t>
            </a:fld>
            <a:endParaRPr/>
          </a:p>
        </p:txBody>
      </p:sp>
      <p:sp>
        <p:nvSpPr>
          <p:cNvPr id="5" name="PlaceHolder 4"/>
          <p:cNvSpPr>
            <a:spLocks noGrp="1"/>
          </p:cNvSpPr>
          <p:nvPr>
            <p:ph type="dt" idx="4"/>
          </p:nvPr>
        </p:nvSpPr>
        <p:spPr/>
        <p:txBody>
          <a:body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365040"/>
            <a:ext cx="10515240" cy="6144120"/>
          </a:xfrm>
          <a:prstGeom prst="rect">
            <a:avLst/>
          </a:prstGeom>
          <a:noFill/>
          <a:ln w="0">
            <a:noFill/>
          </a:ln>
        </p:spPr>
        <p:txBody>
          <a:bodyPr lIns="0" tIns="0" rIns="0" bIns="0" anchor="ctr">
            <a:noAutofit/>
          </a:bodyPr>
          <a:lstStyle/>
          <a:p>
            <a:pPr algn="ctr">
              <a:buNone/>
            </a:pPr>
            <a:endParaRPr lang="fr-BE" sz="3200" b="0" strike="noStrike" spc="-1">
              <a:latin typeface="Arial"/>
            </a:endParaRPr>
          </a:p>
        </p:txBody>
      </p:sp>
      <p:sp>
        <p:nvSpPr>
          <p:cNvPr id="3" name="PlaceHolder 2"/>
          <p:cNvSpPr>
            <a:spLocks noGrp="1"/>
          </p:cNvSpPr>
          <p:nvPr>
            <p:ph type="ftr" idx="5"/>
          </p:nvPr>
        </p:nvSpPr>
        <p:spPr/>
        <p:txBody>
          <a:bodyPr/>
          <a:lstStyle/>
          <a:p>
            <a:r>
              <a:t>Footer</a:t>
            </a:r>
          </a:p>
        </p:txBody>
      </p:sp>
      <p:sp>
        <p:nvSpPr>
          <p:cNvPr id="4" name="PlaceHolder 3"/>
          <p:cNvSpPr>
            <a:spLocks noGrp="1"/>
          </p:cNvSpPr>
          <p:nvPr>
            <p:ph type="sldNum" idx="6"/>
          </p:nvPr>
        </p:nvSpPr>
        <p:spPr/>
        <p:txBody>
          <a:bodyPr/>
          <a:lstStyle/>
          <a:p>
            <a:fld id="{EFD3E2DE-1760-4B33-A566-BC7FE3B297C3}" type="slidenum">
              <a:t>‹N°›</a:t>
            </a:fld>
            <a:endParaRPr/>
          </a:p>
        </p:txBody>
      </p:sp>
      <p:sp>
        <p:nvSpPr>
          <p:cNvPr id="5" name="PlaceHolder 4"/>
          <p:cNvSpPr>
            <a:spLocks noGrp="1"/>
          </p:cNvSpPr>
          <p:nvPr>
            <p:ph type="dt" idx="4"/>
          </p:nvPr>
        </p:nvSpPr>
        <p:spPr/>
        <p:txBody>
          <a:body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5240" cy="1325160"/>
          </a:xfrm>
          <a:prstGeom prst="rect">
            <a:avLst/>
          </a:prstGeom>
          <a:noFill/>
          <a:ln w="0">
            <a:noFill/>
          </a:ln>
        </p:spPr>
        <p:txBody>
          <a:bodyPr lIns="0" tIns="0" rIns="0" bIns="0" anchor="ctr">
            <a:noAutofit/>
          </a:bodyPr>
          <a:lstStyle/>
          <a:p>
            <a:endParaRPr lang="fr-FR" sz="1800" b="0" strike="noStrike" spc="-1">
              <a:solidFill>
                <a:srgbClr val="000000"/>
              </a:solidFill>
              <a:latin typeface="Calibri"/>
            </a:endParaRPr>
          </a:p>
        </p:txBody>
      </p:sp>
      <p:sp>
        <p:nvSpPr>
          <p:cNvPr id="56" name="PlaceHolder 2"/>
          <p:cNvSpPr>
            <a:spLocks noGrp="1"/>
          </p:cNvSpPr>
          <p:nvPr>
            <p:ph/>
          </p:nvPr>
        </p:nvSpPr>
        <p:spPr>
          <a:xfrm>
            <a:off x="838080" y="1825560"/>
            <a:ext cx="513108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57" name="PlaceHolder 3"/>
          <p:cNvSpPr>
            <a:spLocks noGrp="1"/>
          </p:cNvSpPr>
          <p:nvPr>
            <p:ph/>
          </p:nvPr>
        </p:nvSpPr>
        <p:spPr>
          <a:xfrm>
            <a:off x="6226200" y="1825560"/>
            <a:ext cx="5131080" cy="435096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58" name="PlaceHolder 4"/>
          <p:cNvSpPr>
            <a:spLocks noGrp="1"/>
          </p:cNvSpPr>
          <p:nvPr>
            <p:ph/>
          </p:nvPr>
        </p:nvSpPr>
        <p:spPr>
          <a:xfrm>
            <a:off x="838080" y="4098240"/>
            <a:ext cx="513108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6" name="PlaceHolder 5"/>
          <p:cNvSpPr>
            <a:spLocks noGrp="1"/>
          </p:cNvSpPr>
          <p:nvPr>
            <p:ph type="ftr" idx="5"/>
          </p:nvPr>
        </p:nvSpPr>
        <p:spPr/>
        <p:txBody>
          <a:bodyPr/>
          <a:lstStyle/>
          <a:p>
            <a:r>
              <a:t>Footer</a:t>
            </a:r>
          </a:p>
        </p:txBody>
      </p:sp>
      <p:sp>
        <p:nvSpPr>
          <p:cNvPr id="7" name="PlaceHolder 6"/>
          <p:cNvSpPr>
            <a:spLocks noGrp="1"/>
          </p:cNvSpPr>
          <p:nvPr>
            <p:ph type="sldNum" idx="6"/>
          </p:nvPr>
        </p:nvSpPr>
        <p:spPr/>
        <p:txBody>
          <a:bodyPr/>
          <a:lstStyle/>
          <a:p>
            <a:fld id="{DC384BC1-8B11-43B9-A489-167B581349C7}" type="slidenum">
              <a:t>‹N°›</a:t>
            </a:fld>
            <a:endParaRPr/>
          </a:p>
        </p:txBody>
      </p:sp>
      <p:sp>
        <p:nvSpPr>
          <p:cNvPr id="8" name="PlaceHolder 7"/>
          <p:cNvSpPr>
            <a:spLocks noGrp="1"/>
          </p:cNvSpPr>
          <p:nvPr>
            <p:ph type="dt" idx="4"/>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a:noFill/>
          <a:ln w="0">
            <a:noFill/>
          </a:ln>
        </p:spPr>
        <p:txBody>
          <a:bodyPr lIns="0" tIns="0" rIns="0" bIns="0" anchor="ctr">
            <a:noAutofit/>
          </a:bodyPr>
          <a:lstStyle/>
          <a:p>
            <a:endParaRPr lang="fr-FR" sz="1800" b="0" strike="noStrike" spc="-1">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a:noFill/>
          <a:ln w="0">
            <a:noFill/>
          </a:ln>
        </p:spPr>
        <p:txBody>
          <a:bodyPr lIns="0" tIns="0" rIns="0" bIns="0" anchor="ctr">
            <a:noAutofit/>
          </a:bodyPr>
          <a:lstStyle/>
          <a:p>
            <a:pPr algn="ctr">
              <a:buNone/>
            </a:pPr>
            <a:endParaRPr lang="fr-BE" sz="3200" b="0" strike="noStrike" spc="-1">
              <a:latin typeface="Arial"/>
            </a:endParaRPr>
          </a:p>
        </p:txBody>
      </p:sp>
      <p:sp>
        <p:nvSpPr>
          <p:cNvPr id="4" name="PlaceHolder 3"/>
          <p:cNvSpPr>
            <a:spLocks noGrp="1"/>
          </p:cNvSpPr>
          <p:nvPr>
            <p:ph type="ftr" idx="2"/>
          </p:nvPr>
        </p:nvSpPr>
        <p:spPr/>
        <p:txBody>
          <a:bodyPr/>
          <a:lstStyle/>
          <a:p>
            <a:r>
              <a:t>Footer</a:t>
            </a:r>
          </a:p>
        </p:txBody>
      </p:sp>
      <p:sp>
        <p:nvSpPr>
          <p:cNvPr id="2" name="PlaceHolder 4"/>
          <p:cNvSpPr>
            <a:spLocks noGrp="1"/>
          </p:cNvSpPr>
          <p:nvPr>
            <p:ph type="sldNum" idx="3"/>
          </p:nvPr>
        </p:nvSpPr>
        <p:spPr/>
        <p:txBody>
          <a:bodyPr/>
          <a:lstStyle/>
          <a:p>
            <a:fld id="{137EF2A5-75C1-4694-9930-F99A756F43C0}" type="slidenum">
              <a:t>‹N°›</a:t>
            </a:fld>
            <a:endParaRPr/>
          </a:p>
        </p:txBody>
      </p:sp>
      <p:sp>
        <p:nvSpPr>
          <p:cNvPr id="3" name="PlaceHolder 5"/>
          <p:cNvSpPr>
            <a:spLocks noGrp="1"/>
          </p:cNvSpPr>
          <p:nvPr>
            <p:ph type="dt" idx="1"/>
          </p:nvPr>
        </p:nvSpPr>
        <p:spPr/>
        <p:txBody>
          <a:body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365040"/>
            <a:ext cx="10515240" cy="1325160"/>
          </a:xfrm>
          <a:prstGeom prst="rect">
            <a:avLst/>
          </a:prstGeom>
          <a:noFill/>
          <a:ln w="0">
            <a:noFill/>
          </a:ln>
        </p:spPr>
        <p:txBody>
          <a:bodyPr lIns="0" tIns="0" rIns="0" bIns="0" anchor="ctr">
            <a:noAutofit/>
          </a:bodyPr>
          <a:lstStyle/>
          <a:p>
            <a:endParaRPr lang="fr-FR" sz="1800" b="0" strike="noStrike" spc="-1">
              <a:solidFill>
                <a:srgbClr val="000000"/>
              </a:solidFill>
              <a:latin typeface="Calibri"/>
            </a:endParaRPr>
          </a:p>
        </p:txBody>
      </p:sp>
      <p:sp>
        <p:nvSpPr>
          <p:cNvPr id="60" name="PlaceHolder 2"/>
          <p:cNvSpPr>
            <a:spLocks noGrp="1"/>
          </p:cNvSpPr>
          <p:nvPr>
            <p:ph/>
          </p:nvPr>
        </p:nvSpPr>
        <p:spPr>
          <a:xfrm>
            <a:off x="838080" y="1825560"/>
            <a:ext cx="5131080" cy="435096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61" name="PlaceHolder 3"/>
          <p:cNvSpPr>
            <a:spLocks noGrp="1"/>
          </p:cNvSpPr>
          <p:nvPr>
            <p:ph/>
          </p:nvPr>
        </p:nvSpPr>
        <p:spPr>
          <a:xfrm>
            <a:off x="6226200" y="1825560"/>
            <a:ext cx="513108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62" name="PlaceHolder 4"/>
          <p:cNvSpPr>
            <a:spLocks noGrp="1"/>
          </p:cNvSpPr>
          <p:nvPr>
            <p:ph/>
          </p:nvPr>
        </p:nvSpPr>
        <p:spPr>
          <a:xfrm>
            <a:off x="6226200" y="4098240"/>
            <a:ext cx="513108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6" name="PlaceHolder 5"/>
          <p:cNvSpPr>
            <a:spLocks noGrp="1"/>
          </p:cNvSpPr>
          <p:nvPr>
            <p:ph type="ftr" idx="5"/>
          </p:nvPr>
        </p:nvSpPr>
        <p:spPr/>
        <p:txBody>
          <a:bodyPr/>
          <a:lstStyle/>
          <a:p>
            <a:r>
              <a:t>Footer</a:t>
            </a:r>
          </a:p>
        </p:txBody>
      </p:sp>
      <p:sp>
        <p:nvSpPr>
          <p:cNvPr id="7" name="PlaceHolder 6"/>
          <p:cNvSpPr>
            <a:spLocks noGrp="1"/>
          </p:cNvSpPr>
          <p:nvPr>
            <p:ph type="sldNum" idx="6"/>
          </p:nvPr>
        </p:nvSpPr>
        <p:spPr/>
        <p:txBody>
          <a:bodyPr/>
          <a:lstStyle/>
          <a:p>
            <a:fld id="{AB6B59CA-9252-4DBD-B33C-40EC5D1C26AD}" type="slidenum">
              <a:t>‹N°›</a:t>
            </a:fld>
            <a:endParaRPr/>
          </a:p>
        </p:txBody>
      </p:sp>
      <p:sp>
        <p:nvSpPr>
          <p:cNvPr id="8" name="PlaceHolder 7"/>
          <p:cNvSpPr>
            <a:spLocks noGrp="1"/>
          </p:cNvSpPr>
          <p:nvPr>
            <p:ph type="dt" idx="4"/>
          </p:nvPr>
        </p:nvSpPr>
        <p:spPr/>
        <p:txBody>
          <a:body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365040"/>
            <a:ext cx="10515240" cy="1325160"/>
          </a:xfrm>
          <a:prstGeom prst="rect">
            <a:avLst/>
          </a:prstGeom>
          <a:noFill/>
          <a:ln w="0">
            <a:noFill/>
          </a:ln>
        </p:spPr>
        <p:txBody>
          <a:bodyPr lIns="0" tIns="0" rIns="0" bIns="0" anchor="ctr">
            <a:noAutofit/>
          </a:bodyPr>
          <a:lstStyle/>
          <a:p>
            <a:endParaRPr lang="fr-FR" sz="1800" b="0" strike="noStrike" spc="-1">
              <a:solidFill>
                <a:srgbClr val="000000"/>
              </a:solidFill>
              <a:latin typeface="Calibri"/>
            </a:endParaRPr>
          </a:p>
        </p:txBody>
      </p:sp>
      <p:sp>
        <p:nvSpPr>
          <p:cNvPr id="64" name="PlaceHolder 2"/>
          <p:cNvSpPr>
            <a:spLocks noGrp="1"/>
          </p:cNvSpPr>
          <p:nvPr>
            <p:ph/>
          </p:nvPr>
        </p:nvSpPr>
        <p:spPr>
          <a:xfrm>
            <a:off x="838080" y="1825560"/>
            <a:ext cx="513108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65" name="PlaceHolder 3"/>
          <p:cNvSpPr>
            <a:spLocks noGrp="1"/>
          </p:cNvSpPr>
          <p:nvPr>
            <p:ph/>
          </p:nvPr>
        </p:nvSpPr>
        <p:spPr>
          <a:xfrm>
            <a:off x="6226200" y="1825560"/>
            <a:ext cx="513108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66" name="PlaceHolder 4"/>
          <p:cNvSpPr>
            <a:spLocks noGrp="1"/>
          </p:cNvSpPr>
          <p:nvPr>
            <p:ph/>
          </p:nvPr>
        </p:nvSpPr>
        <p:spPr>
          <a:xfrm>
            <a:off x="838080" y="4098240"/>
            <a:ext cx="1051524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6" name="PlaceHolder 5"/>
          <p:cNvSpPr>
            <a:spLocks noGrp="1"/>
          </p:cNvSpPr>
          <p:nvPr>
            <p:ph type="ftr" idx="5"/>
          </p:nvPr>
        </p:nvSpPr>
        <p:spPr/>
        <p:txBody>
          <a:bodyPr/>
          <a:lstStyle/>
          <a:p>
            <a:r>
              <a:t>Footer</a:t>
            </a:r>
          </a:p>
        </p:txBody>
      </p:sp>
      <p:sp>
        <p:nvSpPr>
          <p:cNvPr id="7" name="PlaceHolder 6"/>
          <p:cNvSpPr>
            <a:spLocks noGrp="1"/>
          </p:cNvSpPr>
          <p:nvPr>
            <p:ph type="sldNum" idx="6"/>
          </p:nvPr>
        </p:nvSpPr>
        <p:spPr/>
        <p:txBody>
          <a:bodyPr/>
          <a:lstStyle/>
          <a:p>
            <a:fld id="{1FCDA78A-64D7-46CF-9B1C-396F61776406}" type="slidenum">
              <a:t>‹N°›</a:t>
            </a:fld>
            <a:endParaRPr/>
          </a:p>
        </p:txBody>
      </p:sp>
      <p:sp>
        <p:nvSpPr>
          <p:cNvPr id="8" name="PlaceHolder 7"/>
          <p:cNvSpPr>
            <a:spLocks noGrp="1"/>
          </p:cNvSpPr>
          <p:nvPr>
            <p:ph type="dt" idx="4"/>
          </p:nvPr>
        </p:nvSpPr>
        <p:spPr/>
        <p:txBody>
          <a:body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5240" cy="1325160"/>
          </a:xfrm>
          <a:prstGeom prst="rect">
            <a:avLst/>
          </a:prstGeom>
          <a:noFill/>
          <a:ln w="0">
            <a:noFill/>
          </a:ln>
        </p:spPr>
        <p:txBody>
          <a:bodyPr lIns="0" tIns="0" rIns="0" bIns="0" anchor="ctr">
            <a:noAutofit/>
          </a:bodyPr>
          <a:lstStyle/>
          <a:p>
            <a:endParaRPr lang="fr-FR" sz="1800" b="0" strike="noStrike" spc="-1">
              <a:solidFill>
                <a:srgbClr val="000000"/>
              </a:solidFill>
              <a:latin typeface="Calibri"/>
            </a:endParaRPr>
          </a:p>
        </p:txBody>
      </p:sp>
      <p:sp>
        <p:nvSpPr>
          <p:cNvPr id="68" name="PlaceHolder 2"/>
          <p:cNvSpPr>
            <a:spLocks noGrp="1"/>
          </p:cNvSpPr>
          <p:nvPr>
            <p:ph/>
          </p:nvPr>
        </p:nvSpPr>
        <p:spPr>
          <a:xfrm>
            <a:off x="838080" y="1825560"/>
            <a:ext cx="1051524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69" name="PlaceHolder 3"/>
          <p:cNvSpPr>
            <a:spLocks noGrp="1"/>
          </p:cNvSpPr>
          <p:nvPr>
            <p:ph/>
          </p:nvPr>
        </p:nvSpPr>
        <p:spPr>
          <a:xfrm>
            <a:off x="838080" y="4098240"/>
            <a:ext cx="1051524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5" name="PlaceHolder 4"/>
          <p:cNvSpPr>
            <a:spLocks noGrp="1"/>
          </p:cNvSpPr>
          <p:nvPr>
            <p:ph type="ftr" idx="5"/>
          </p:nvPr>
        </p:nvSpPr>
        <p:spPr/>
        <p:txBody>
          <a:bodyPr/>
          <a:lstStyle/>
          <a:p>
            <a:r>
              <a:t>Footer</a:t>
            </a:r>
          </a:p>
        </p:txBody>
      </p:sp>
      <p:sp>
        <p:nvSpPr>
          <p:cNvPr id="6" name="PlaceHolder 5"/>
          <p:cNvSpPr>
            <a:spLocks noGrp="1"/>
          </p:cNvSpPr>
          <p:nvPr>
            <p:ph type="sldNum" idx="6"/>
          </p:nvPr>
        </p:nvSpPr>
        <p:spPr/>
        <p:txBody>
          <a:bodyPr/>
          <a:lstStyle/>
          <a:p>
            <a:fld id="{F78A82A3-2008-42B4-96D0-EDFD25557D71}" type="slidenum">
              <a:t>‹N°›</a:t>
            </a:fld>
            <a:endParaRPr/>
          </a:p>
        </p:txBody>
      </p:sp>
      <p:sp>
        <p:nvSpPr>
          <p:cNvPr id="7" name="PlaceHolder 6"/>
          <p:cNvSpPr>
            <a:spLocks noGrp="1"/>
          </p:cNvSpPr>
          <p:nvPr>
            <p:ph type="dt" idx="4"/>
          </p:nvPr>
        </p:nvSpPr>
        <p:spPr/>
        <p:txBody>
          <a:body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365040"/>
            <a:ext cx="10515240" cy="1325160"/>
          </a:xfrm>
          <a:prstGeom prst="rect">
            <a:avLst/>
          </a:prstGeom>
          <a:noFill/>
          <a:ln w="0">
            <a:noFill/>
          </a:ln>
        </p:spPr>
        <p:txBody>
          <a:bodyPr lIns="0" tIns="0" rIns="0" bIns="0" anchor="ctr">
            <a:noAutofit/>
          </a:bodyPr>
          <a:lstStyle/>
          <a:p>
            <a:endParaRPr lang="fr-FR" sz="1800" b="0" strike="noStrike" spc="-1">
              <a:solidFill>
                <a:srgbClr val="000000"/>
              </a:solidFill>
              <a:latin typeface="Calibri"/>
            </a:endParaRPr>
          </a:p>
        </p:txBody>
      </p:sp>
      <p:sp>
        <p:nvSpPr>
          <p:cNvPr id="71" name="PlaceHolder 2"/>
          <p:cNvSpPr>
            <a:spLocks noGrp="1"/>
          </p:cNvSpPr>
          <p:nvPr>
            <p:ph/>
          </p:nvPr>
        </p:nvSpPr>
        <p:spPr>
          <a:xfrm>
            <a:off x="838080" y="1825560"/>
            <a:ext cx="513108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72" name="PlaceHolder 3"/>
          <p:cNvSpPr>
            <a:spLocks noGrp="1"/>
          </p:cNvSpPr>
          <p:nvPr>
            <p:ph/>
          </p:nvPr>
        </p:nvSpPr>
        <p:spPr>
          <a:xfrm>
            <a:off x="6226200" y="1825560"/>
            <a:ext cx="513108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73" name="PlaceHolder 4"/>
          <p:cNvSpPr>
            <a:spLocks noGrp="1"/>
          </p:cNvSpPr>
          <p:nvPr>
            <p:ph/>
          </p:nvPr>
        </p:nvSpPr>
        <p:spPr>
          <a:xfrm>
            <a:off x="838080" y="4098240"/>
            <a:ext cx="513108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74" name="PlaceHolder 5"/>
          <p:cNvSpPr>
            <a:spLocks noGrp="1"/>
          </p:cNvSpPr>
          <p:nvPr>
            <p:ph/>
          </p:nvPr>
        </p:nvSpPr>
        <p:spPr>
          <a:xfrm>
            <a:off x="6226200" y="4098240"/>
            <a:ext cx="513108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7" name="PlaceHolder 6"/>
          <p:cNvSpPr>
            <a:spLocks noGrp="1"/>
          </p:cNvSpPr>
          <p:nvPr>
            <p:ph type="ftr" idx="5"/>
          </p:nvPr>
        </p:nvSpPr>
        <p:spPr/>
        <p:txBody>
          <a:bodyPr/>
          <a:lstStyle/>
          <a:p>
            <a:r>
              <a:t>Footer</a:t>
            </a:r>
          </a:p>
        </p:txBody>
      </p:sp>
      <p:sp>
        <p:nvSpPr>
          <p:cNvPr id="8" name="PlaceHolder 7"/>
          <p:cNvSpPr>
            <a:spLocks noGrp="1"/>
          </p:cNvSpPr>
          <p:nvPr>
            <p:ph type="sldNum" idx="6"/>
          </p:nvPr>
        </p:nvSpPr>
        <p:spPr/>
        <p:txBody>
          <a:bodyPr/>
          <a:lstStyle/>
          <a:p>
            <a:fld id="{734CB3D2-98FB-4CB6-97DA-541347B1D9D6}" type="slidenum">
              <a:t>‹N°›</a:t>
            </a:fld>
            <a:endParaRPr/>
          </a:p>
        </p:txBody>
      </p:sp>
      <p:sp>
        <p:nvSpPr>
          <p:cNvPr id="9" name="PlaceHolder 8"/>
          <p:cNvSpPr>
            <a:spLocks noGrp="1"/>
          </p:cNvSpPr>
          <p:nvPr>
            <p:ph type="dt" idx="4"/>
          </p:nvPr>
        </p:nvSpPr>
        <p:spPr/>
        <p:txBody>
          <a:body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365040"/>
            <a:ext cx="10515240" cy="1325160"/>
          </a:xfrm>
          <a:prstGeom prst="rect">
            <a:avLst/>
          </a:prstGeom>
          <a:noFill/>
          <a:ln w="0">
            <a:noFill/>
          </a:ln>
        </p:spPr>
        <p:txBody>
          <a:bodyPr lIns="0" tIns="0" rIns="0" bIns="0" anchor="ctr">
            <a:noAutofit/>
          </a:bodyPr>
          <a:lstStyle/>
          <a:p>
            <a:endParaRPr lang="fr-FR" sz="1800" b="0" strike="noStrike" spc="-1">
              <a:solidFill>
                <a:srgbClr val="000000"/>
              </a:solidFill>
              <a:latin typeface="Calibri"/>
            </a:endParaRPr>
          </a:p>
        </p:txBody>
      </p:sp>
      <p:sp>
        <p:nvSpPr>
          <p:cNvPr id="76" name="PlaceHolder 2"/>
          <p:cNvSpPr>
            <a:spLocks noGrp="1"/>
          </p:cNvSpPr>
          <p:nvPr>
            <p:ph/>
          </p:nvPr>
        </p:nvSpPr>
        <p:spPr>
          <a:xfrm>
            <a:off x="838080" y="1825560"/>
            <a:ext cx="338580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77" name="PlaceHolder 3"/>
          <p:cNvSpPr>
            <a:spLocks noGrp="1"/>
          </p:cNvSpPr>
          <p:nvPr>
            <p:ph/>
          </p:nvPr>
        </p:nvSpPr>
        <p:spPr>
          <a:xfrm>
            <a:off x="4393440" y="1825560"/>
            <a:ext cx="338580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78" name="PlaceHolder 4"/>
          <p:cNvSpPr>
            <a:spLocks noGrp="1"/>
          </p:cNvSpPr>
          <p:nvPr>
            <p:ph/>
          </p:nvPr>
        </p:nvSpPr>
        <p:spPr>
          <a:xfrm>
            <a:off x="7949160" y="1825560"/>
            <a:ext cx="338580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79" name="PlaceHolder 5"/>
          <p:cNvSpPr>
            <a:spLocks noGrp="1"/>
          </p:cNvSpPr>
          <p:nvPr>
            <p:ph/>
          </p:nvPr>
        </p:nvSpPr>
        <p:spPr>
          <a:xfrm>
            <a:off x="838080" y="4098240"/>
            <a:ext cx="338580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80" name="PlaceHolder 6"/>
          <p:cNvSpPr>
            <a:spLocks noGrp="1"/>
          </p:cNvSpPr>
          <p:nvPr>
            <p:ph/>
          </p:nvPr>
        </p:nvSpPr>
        <p:spPr>
          <a:xfrm>
            <a:off x="4393440" y="4098240"/>
            <a:ext cx="338580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81" name="PlaceHolder 7"/>
          <p:cNvSpPr>
            <a:spLocks noGrp="1"/>
          </p:cNvSpPr>
          <p:nvPr>
            <p:ph/>
          </p:nvPr>
        </p:nvSpPr>
        <p:spPr>
          <a:xfrm>
            <a:off x="7949160" y="4098240"/>
            <a:ext cx="338580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9" name="PlaceHolder 8"/>
          <p:cNvSpPr>
            <a:spLocks noGrp="1"/>
          </p:cNvSpPr>
          <p:nvPr>
            <p:ph type="ftr" idx="5"/>
          </p:nvPr>
        </p:nvSpPr>
        <p:spPr/>
        <p:txBody>
          <a:bodyPr/>
          <a:lstStyle/>
          <a:p>
            <a:r>
              <a:t>Footer</a:t>
            </a:r>
          </a:p>
        </p:txBody>
      </p:sp>
      <p:sp>
        <p:nvSpPr>
          <p:cNvPr id="10" name="PlaceHolder 9"/>
          <p:cNvSpPr>
            <a:spLocks noGrp="1"/>
          </p:cNvSpPr>
          <p:nvPr>
            <p:ph type="sldNum" idx="6"/>
          </p:nvPr>
        </p:nvSpPr>
        <p:spPr/>
        <p:txBody>
          <a:bodyPr/>
          <a:lstStyle/>
          <a:p>
            <a:fld id="{6EA24FD7-6C3B-4F52-8DA0-7966C3A8883F}" type="slidenum">
              <a:t>‹N°›</a:t>
            </a:fld>
            <a:endParaRPr/>
          </a:p>
        </p:txBody>
      </p:sp>
      <p:sp>
        <p:nvSpPr>
          <p:cNvPr id="11" name="PlaceHolder 10"/>
          <p:cNvSpPr>
            <a:spLocks noGrp="1"/>
          </p:cNvSpPr>
          <p:nvPr>
            <p:ph type="dt" idx="4"/>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a:noFill/>
          <a:ln w="0">
            <a:noFill/>
          </a:ln>
        </p:spPr>
        <p:txBody>
          <a:bodyPr lIns="0" tIns="0" rIns="0" bIns="0" anchor="ctr">
            <a:noAutofit/>
          </a:bodyPr>
          <a:lstStyle/>
          <a:p>
            <a:endParaRPr lang="fr-FR" sz="1800" b="0" strike="noStrike" spc="-1">
              <a:solidFill>
                <a:srgbClr val="000000"/>
              </a:solidFill>
              <a:latin typeface="Calibri"/>
            </a:endParaRPr>
          </a:p>
        </p:txBody>
      </p:sp>
      <p:sp>
        <p:nvSpPr>
          <p:cNvPr id="8" name="PlaceHolder 2"/>
          <p:cNvSpPr>
            <a:spLocks noGrp="1"/>
          </p:cNvSpPr>
          <p:nvPr>
            <p:ph/>
          </p:nvPr>
        </p:nvSpPr>
        <p:spPr>
          <a:xfrm>
            <a:off x="838080" y="1825560"/>
            <a:ext cx="10515240" cy="435096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sldNum" idx="3"/>
          </p:nvPr>
        </p:nvSpPr>
        <p:spPr/>
        <p:txBody>
          <a:bodyPr/>
          <a:lstStyle/>
          <a:p>
            <a:fld id="{2ABA570C-E260-42F7-867C-0FC8E350415F}" type="slidenum">
              <a:t>‹N°›</a:t>
            </a:fld>
            <a:endParaRP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a:noFill/>
          <a:ln w="0">
            <a:noFill/>
          </a:ln>
        </p:spPr>
        <p:txBody>
          <a:bodyPr lIns="0" tIns="0" rIns="0" bIns="0" anchor="ctr">
            <a:noAutofit/>
          </a:bodyPr>
          <a:lstStyle/>
          <a:p>
            <a:endParaRPr lang="fr-FR" sz="1800" b="0" strike="noStrike" spc="-1">
              <a:solidFill>
                <a:srgbClr val="000000"/>
              </a:solidFill>
              <a:latin typeface="Calibri"/>
            </a:endParaRPr>
          </a:p>
        </p:txBody>
      </p:sp>
      <p:sp>
        <p:nvSpPr>
          <p:cNvPr id="10" name="PlaceHolder 2"/>
          <p:cNvSpPr>
            <a:spLocks noGrp="1"/>
          </p:cNvSpPr>
          <p:nvPr>
            <p:ph/>
          </p:nvPr>
        </p:nvSpPr>
        <p:spPr>
          <a:xfrm>
            <a:off x="838080" y="1825560"/>
            <a:ext cx="5131080" cy="435096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11" name="PlaceHolder 3"/>
          <p:cNvSpPr>
            <a:spLocks noGrp="1"/>
          </p:cNvSpPr>
          <p:nvPr>
            <p:ph/>
          </p:nvPr>
        </p:nvSpPr>
        <p:spPr>
          <a:xfrm>
            <a:off x="6226200" y="1825560"/>
            <a:ext cx="5131080" cy="435096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4A2474F6-8CD0-4E62-B3D0-CF5FA1EE8511}" type="slidenum">
              <a:t>‹N°›</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a:noFill/>
          <a:ln w="0">
            <a:noFill/>
          </a:ln>
        </p:spPr>
        <p:txBody>
          <a:bodyPr lIns="0" tIns="0" rIns="0" bIns="0" anchor="ctr">
            <a:noAutofit/>
          </a:bodyPr>
          <a:lstStyle/>
          <a:p>
            <a:endParaRPr lang="fr-FR" sz="1800" b="0" strike="noStrike" spc="-1">
              <a:solidFill>
                <a:srgbClr val="000000"/>
              </a:solidFill>
              <a:latin typeface="Calibri"/>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BF3F1AD1-B1E5-4A45-920D-16EFDBC7CB88}" type="slidenum">
              <a:t>‹N°›</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a:noFill/>
          <a:ln w="0">
            <a:noFill/>
          </a:ln>
        </p:spPr>
        <p:txBody>
          <a:bodyPr lIns="0" tIns="0" rIns="0" bIns="0" anchor="ctr">
            <a:noAutofit/>
          </a:bodyPr>
          <a:lstStyle/>
          <a:p>
            <a:pPr algn="ctr">
              <a:buNone/>
            </a:pPr>
            <a:endParaRPr lang="fr-BE" sz="3200" b="0" strike="noStrike" spc="-1">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67C6BD24-5E8E-4BCE-9A8E-41544D6BA6BF}" type="slidenum">
              <a:t>‹N°›</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a:noFill/>
          <a:ln w="0">
            <a:noFill/>
          </a:ln>
        </p:spPr>
        <p:txBody>
          <a:bodyPr lIns="0" tIns="0" rIns="0" bIns="0" anchor="ctr">
            <a:noAutofit/>
          </a:bodyPr>
          <a:lstStyle/>
          <a:p>
            <a:endParaRPr lang="fr-FR" sz="1800" b="0" strike="noStrike" spc="-1">
              <a:solidFill>
                <a:srgbClr val="000000"/>
              </a:solidFill>
              <a:latin typeface="Calibri"/>
            </a:endParaRPr>
          </a:p>
        </p:txBody>
      </p:sp>
      <p:sp>
        <p:nvSpPr>
          <p:cNvPr id="15" name="PlaceHolder 2"/>
          <p:cNvSpPr>
            <a:spLocks noGrp="1"/>
          </p:cNvSpPr>
          <p:nvPr>
            <p:ph/>
          </p:nvPr>
        </p:nvSpPr>
        <p:spPr>
          <a:xfrm>
            <a:off x="838080" y="1825560"/>
            <a:ext cx="513108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16" name="PlaceHolder 3"/>
          <p:cNvSpPr>
            <a:spLocks noGrp="1"/>
          </p:cNvSpPr>
          <p:nvPr>
            <p:ph/>
          </p:nvPr>
        </p:nvSpPr>
        <p:spPr>
          <a:xfrm>
            <a:off x="6226200" y="1825560"/>
            <a:ext cx="5131080" cy="435096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17" name="PlaceHolder 4"/>
          <p:cNvSpPr>
            <a:spLocks noGrp="1"/>
          </p:cNvSpPr>
          <p:nvPr>
            <p:ph/>
          </p:nvPr>
        </p:nvSpPr>
        <p:spPr>
          <a:xfrm>
            <a:off x="838080" y="4098240"/>
            <a:ext cx="513108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2A7D383A-3FCE-4180-BB95-10D6B956D872}" type="slidenum">
              <a:t>‹N°›</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a:noFill/>
          <a:ln w="0">
            <a:noFill/>
          </a:ln>
        </p:spPr>
        <p:txBody>
          <a:bodyPr lIns="0" tIns="0" rIns="0" bIns="0" anchor="ctr">
            <a:noAutofit/>
          </a:bodyPr>
          <a:lstStyle/>
          <a:p>
            <a:endParaRPr lang="fr-FR" sz="1800" b="0" strike="noStrike" spc="-1">
              <a:solidFill>
                <a:srgbClr val="000000"/>
              </a:solidFill>
              <a:latin typeface="Calibri"/>
            </a:endParaRPr>
          </a:p>
        </p:txBody>
      </p:sp>
      <p:sp>
        <p:nvSpPr>
          <p:cNvPr id="19" name="PlaceHolder 2"/>
          <p:cNvSpPr>
            <a:spLocks noGrp="1"/>
          </p:cNvSpPr>
          <p:nvPr>
            <p:ph/>
          </p:nvPr>
        </p:nvSpPr>
        <p:spPr>
          <a:xfrm>
            <a:off x="838080" y="1825560"/>
            <a:ext cx="5131080" cy="435096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20" name="PlaceHolder 3"/>
          <p:cNvSpPr>
            <a:spLocks noGrp="1"/>
          </p:cNvSpPr>
          <p:nvPr>
            <p:ph/>
          </p:nvPr>
        </p:nvSpPr>
        <p:spPr>
          <a:xfrm>
            <a:off x="6226200" y="1825560"/>
            <a:ext cx="513108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21" name="PlaceHolder 4"/>
          <p:cNvSpPr>
            <a:spLocks noGrp="1"/>
          </p:cNvSpPr>
          <p:nvPr>
            <p:ph/>
          </p:nvPr>
        </p:nvSpPr>
        <p:spPr>
          <a:xfrm>
            <a:off x="6226200" y="4098240"/>
            <a:ext cx="513108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5E0B2E6A-8DB9-4752-845C-BD9CA9C94909}" type="slidenum">
              <a:t>‹N°›</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a:noFill/>
          <a:ln w="0">
            <a:noFill/>
          </a:ln>
        </p:spPr>
        <p:txBody>
          <a:bodyPr lIns="0" tIns="0" rIns="0" bIns="0" anchor="ctr">
            <a:noAutofit/>
          </a:bodyPr>
          <a:lstStyle/>
          <a:p>
            <a:endParaRPr lang="fr-FR" sz="1800" b="0" strike="noStrike" spc="-1">
              <a:solidFill>
                <a:srgbClr val="000000"/>
              </a:solidFill>
              <a:latin typeface="Calibri"/>
            </a:endParaRPr>
          </a:p>
        </p:txBody>
      </p:sp>
      <p:sp>
        <p:nvSpPr>
          <p:cNvPr id="23" name="PlaceHolder 2"/>
          <p:cNvSpPr>
            <a:spLocks noGrp="1"/>
          </p:cNvSpPr>
          <p:nvPr>
            <p:ph/>
          </p:nvPr>
        </p:nvSpPr>
        <p:spPr>
          <a:xfrm>
            <a:off x="838080" y="1825560"/>
            <a:ext cx="513108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24" name="PlaceHolder 3"/>
          <p:cNvSpPr>
            <a:spLocks noGrp="1"/>
          </p:cNvSpPr>
          <p:nvPr>
            <p:ph/>
          </p:nvPr>
        </p:nvSpPr>
        <p:spPr>
          <a:xfrm>
            <a:off x="6226200" y="1825560"/>
            <a:ext cx="513108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25" name="PlaceHolder 4"/>
          <p:cNvSpPr>
            <a:spLocks noGrp="1"/>
          </p:cNvSpPr>
          <p:nvPr>
            <p:ph/>
          </p:nvPr>
        </p:nvSpPr>
        <p:spPr>
          <a:xfrm>
            <a:off x="838080" y="4098240"/>
            <a:ext cx="1051524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8348A7F9-B7D7-4240-A2AB-E19DF1A06908}" type="slidenum">
              <a:t>‹N°›</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anchor="b">
            <a:noAutofit/>
          </a:bodyPr>
          <a:lstStyle/>
          <a:p>
            <a:pPr algn="ctr">
              <a:lnSpc>
                <a:spcPct val="90000"/>
              </a:lnSpc>
              <a:buNone/>
            </a:pPr>
            <a:r>
              <a:rPr lang="fr-FR" sz="6000" b="0" strike="noStrike" spc="-1">
                <a:solidFill>
                  <a:srgbClr val="000000"/>
                </a:solidFill>
                <a:latin typeface="Calibri Light"/>
              </a:rPr>
              <a:t>Modifiez le style du titre</a:t>
            </a:r>
            <a:endParaRPr lang="fr-FR" sz="6000" b="0" strike="noStrike" spc="-1">
              <a:solidFill>
                <a:srgbClr val="000000"/>
              </a:solidFill>
              <a:latin typeface="Calibri"/>
            </a:endParaRPr>
          </a:p>
        </p:txBody>
      </p:sp>
      <p:sp>
        <p:nvSpPr>
          <p:cNvPr id="6"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lang="fr-BE" sz="1200" b="0" strike="noStrike" spc="-1">
                <a:solidFill>
                  <a:srgbClr val="8B8B8B"/>
                </a:solidFill>
                <a:latin typeface="Calibri"/>
              </a:defRPr>
            </a:lvl1pPr>
          </a:lstStyle>
          <a:p>
            <a:pPr>
              <a:lnSpc>
                <a:spcPct val="100000"/>
              </a:lnSpc>
              <a:buNone/>
            </a:pPr>
            <a:r>
              <a:rPr lang="fr-BE" sz="1200" b="0" strike="noStrike" spc="-1">
                <a:solidFill>
                  <a:srgbClr val="8B8B8B"/>
                </a:solidFill>
                <a:latin typeface="Calibri"/>
              </a:rPr>
              <a:t>&lt;date/heure&gt;</a:t>
            </a:r>
            <a:endParaRPr lang="fr-BE" sz="1200" b="0" strike="noStrike" spc="-1">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lang="fr-BE" sz="1400" b="0" strike="noStrike" spc="-1">
                <a:latin typeface="Times New Roman"/>
              </a:defRPr>
            </a:lvl1pPr>
          </a:lstStyle>
          <a:p>
            <a:pPr algn="ctr">
              <a:buNone/>
            </a:pPr>
            <a:r>
              <a:rPr lang="fr-BE" sz="1400" b="0" strike="noStrike" spc="-1">
                <a:latin typeface="Times New Roman"/>
              </a:rPr>
              <a:t>&lt;pied de page&gt;</a:t>
            </a: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lang="fr-BE" sz="1200" b="0" strike="noStrike" spc="-1">
                <a:solidFill>
                  <a:srgbClr val="8B8B8B"/>
                </a:solidFill>
                <a:latin typeface="Calibri"/>
              </a:defRPr>
            </a:lvl1pPr>
          </a:lstStyle>
          <a:p>
            <a:pPr algn="r">
              <a:lnSpc>
                <a:spcPct val="100000"/>
              </a:lnSpc>
              <a:buNone/>
            </a:pPr>
            <a:fld id="{A6CAD2D8-FE22-4A88-AAAD-82A8FC790CB2}" type="slidenum">
              <a:rPr lang="fr-BE" sz="1200" b="0" strike="noStrike" spc="-1">
                <a:solidFill>
                  <a:srgbClr val="8B8B8B"/>
                </a:solidFill>
                <a:latin typeface="Calibri"/>
              </a:rPr>
              <a:t>‹N°›</a:t>
            </a:fld>
            <a:endParaRPr lang="fr-BE" sz="1200" b="0" strike="noStrike" spc="-1">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lnSpc>
                <a:spcPct val="90000"/>
              </a:lnSpc>
              <a:spcBef>
                <a:spcPts val="1417"/>
              </a:spcBef>
              <a:buClr>
                <a:srgbClr val="000000"/>
              </a:buClr>
              <a:buSzPct val="45000"/>
              <a:buFont typeface="Wingdings" charset="2"/>
              <a:buChar char=""/>
            </a:pPr>
            <a:r>
              <a:rPr lang="fr-FR" sz="2800" b="0" strike="noStrike" spc="-1">
                <a:solidFill>
                  <a:srgbClr val="000000"/>
                </a:solidFill>
                <a:latin typeface="Calibri"/>
              </a:rPr>
              <a:t>Cliquez pour éditer le format du plan de texte</a:t>
            </a:r>
          </a:p>
          <a:p>
            <a:pPr marL="864000" lvl="1" indent="-324000">
              <a:lnSpc>
                <a:spcPct val="90000"/>
              </a:lnSpc>
              <a:spcBef>
                <a:spcPts val="1134"/>
              </a:spcBef>
              <a:buClr>
                <a:srgbClr val="000000"/>
              </a:buClr>
              <a:buSzPct val="75000"/>
              <a:buFont typeface="Symbol" charset="2"/>
              <a:buChar char=""/>
            </a:pPr>
            <a:r>
              <a:rPr lang="fr-FR" sz="2000" b="0" strike="noStrike" spc="-1">
                <a:solidFill>
                  <a:srgbClr val="000000"/>
                </a:solidFill>
                <a:latin typeface="Calibri"/>
              </a:rPr>
              <a:t>Second niveau de plan</a:t>
            </a:r>
          </a:p>
          <a:p>
            <a:pPr marL="1296000" lvl="2" indent="-288000">
              <a:lnSpc>
                <a:spcPct val="90000"/>
              </a:lnSpc>
              <a:spcBef>
                <a:spcPts val="850"/>
              </a:spcBef>
              <a:buClr>
                <a:srgbClr val="000000"/>
              </a:buClr>
              <a:buSzPct val="45000"/>
              <a:buFont typeface="Wingdings" charset="2"/>
              <a:buChar char=""/>
            </a:pPr>
            <a:r>
              <a:rPr lang="fr-FR" sz="1800" b="0" strike="noStrike" spc="-1">
                <a:solidFill>
                  <a:srgbClr val="000000"/>
                </a:solidFill>
                <a:latin typeface="Calibri"/>
              </a:rPr>
              <a:t>Troisième niveau de plan</a:t>
            </a:r>
          </a:p>
          <a:p>
            <a:pPr marL="1728000" lvl="3" indent="-216000">
              <a:lnSpc>
                <a:spcPct val="90000"/>
              </a:lnSpc>
              <a:spcBef>
                <a:spcPts val="567"/>
              </a:spcBef>
              <a:buClr>
                <a:srgbClr val="000000"/>
              </a:buClr>
              <a:buSzPct val="75000"/>
              <a:buFont typeface="Symbol" charset="2"/>
              <a:buChar char=""/>
            </a:pPr>
            <a:r>
              <a:rPr lang="fr-FR" sz="1800" b="0" strike="noStrike" spc="-1">
                <a:solidFill>
                  <a:srgbClr val="000000"/>
                </a:solidFill>
                <a:latin typeface="Calibri"/>
              </a:rPr>
              <a:t>Quatrième niveau de plan</a:t>
            </a:r>
          </a:p>
          <a:p>
            <a:pPr marL="2160000" lvl="4" indent="-216000">
              <a:lnSpc>
                <a:spcPct val="90000"/>
              </a:lnSpc>
              <a:spcBef>
                <a:spcPts val="283"/>
              </a:spcBef>
              <a:buClr>
                <a:srgbClr val="000000"/>
              </a:buClr>
              <a:buSzPct val="45000"/>
              <a:buFont typeface="Wingdings" charset="2"/>
              <a:buChar char=""/>
            </a:pPr>
            <a:r>
              <a:rPr lang="fr-FR" sz="2000" b="0" strike="noStrike" spc="-1">
                <a:solidFill>
                  <a:srgbClr val="000000"/>
                </a:solidFill>
                <a:latin typeface="Calibri"/>
              </a:rPr>
              <a:t>Cinquième niveau de plan</a:t>
            </a:r>
          </a:p>
          <a:p>
            <a:pPr marL="2592000" lvl="5" indent="-216000">
              <a:lnSpc>
                <a:spcPct val="90000"/>
              </a:lnSpc>
              <a:spcBef>
                <a:spcPts val="283"/>
              </a:spcBef>
              <a:buClr>
                <a:srgbClr val="000000"/>
              </a:buClr>
              <a:buSzPct val="45000"/>
              <a:buFont typeface="Wingdings" charset="2"/>
              <a:buChar char=""/>
            </a:pPr>
            <a:r>
              <a:rPr lang="fr-FR" sz="2000" b="0" strike="noStrike" spc="-1">
                <a:solidFill>
                  <a:srgbClr val="000000"/>
                </a:solidFill>
                <a:latin typeface="Calibri"/>
              </a:rPr>
              <a:t>Sixième niveau de plan</a:t>
            </a:r>
          </a:p>
          <a:p>
            <a:pPr marL="3024000" lvl="6" indent="-216000">
              <a:lnSpc>
                <a:spcPct val="90000"/>
              </a:lnSpc>
              <a:spcBef>
                <a:spcPts val="283"/>
              </a:spcBef>
              <a:buClr>
                <a:srgbClr val="000000"/>
              </a:buClr>
              <a:buSzPct val="45000"/>
              <a:buFont typeface="Wingdings" charset="2"/>
              <a:buChar char=""/>
            </a:pPr>
            <a:r>
              <a:rPr lang="fr-FR" sz="2000" b="0" strike="noStrike" spc="-1">
                <a:solidFill>
                  <a:srgbClr val="000000"/>
                </a:solidFill>
                <a:latin typeface="Calibri"/>
              </a:rPr>
              <a:t>Septième niveau de plan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a:noFill/>
          <a:ln w="0">
            <a:noFill/>
          </a:ln>
        </p:spPr>
        <p:txBody>
          <a:bodyPr anchor="ctr">
            <a:noAutofit/>
          </a:bodyPr>
          <a:lstStyle/>
          <a:p>
            <a:pPr>
              <a:lnSpc>
                <a:spcPct val="90000"/>
              </a:lnSpc>
              <a:buNone/>
            </a:pPr>
            <a:r>
              <a:rPr lang="fr-FR" sz="4400" b="0" strike="noStrike" spc="-1">
                <a:solidFill>
                  <a:srgbClr val="000000"/>
                </a:solidFill>
                <a:latin typeface="Calibri Light"/>
              </a:rPr>
              <a:t>Modifiez le style du titre</a:t>
            </a:r>
            <a:endParaRPr lang="fr-FR" sz="4400" b="0" strike="noStrike" spc="-1">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a:noFill/>
          <a:ln w="0">
            <a:noFill/>
          </a:ln>
        </p:spPr>
        <p:txBody>
          <a:bodyPr anchor="t">
            <a:noAutofit/>
          </a:bodyPr>
          <a:lstStyle/>
          <a:p>
            <a:pPr marL="228600" indent="-228600">
              <a:lnSpc>
                <a:spcPct val="90000"/>
              </a:lnSpc>
              <a:spcBef>
                <a:spcPts val="1001"/>
              </a:spcBef>
              <a:buClr>
                <a:srgbClr val="000000"/>
              </a:buClr>
              <a:buFont typeface="Arial"/>
              <a:buChar char="•"/>
            </a:pPr>
            <a:r>
              <a:rPr lang="fr-FR" sz="2800" b="0" strike="noStrike" spc="-1">
                <a:solidFill>
                  <a:srgbClr val="000000"/>
                </a:solidFill>
                <a:latin typeface="Calibri"/>
              </a:rPr>
              <a:t>Cliquez pour modifier les styles du texte du masque</a:t>
            </a:r>
          </a:p>
          <a:p>
            <a:pPr marL="685800" lvl="1" indent="-228600">
              <a:lnSpc>
                <a:spcPct val="90000"/>
              </a:lnSpc>
              <a:spcBef>
                <a:spcPts val="499"/>
              </a:spcBef>
              <a:buClr>
                <a:srgbClr val="000000"/>
              </a:buClr>
              <a:buFont typeface="Arial"/>
              <a:buChar char="•"/>
            </a:pPr>
            <a:r>
              <a:rPr lang="fr-FR" sz="2400" b="0" strike="noStrike" spc="-1">
                <a:solidFill>
                  <a:srgbClr val="000000"/>
                </a:solidFill>
                <a:latin typeface="Calibri"/>
              </a:rPr>
              <a:t>Deuxième niveau</a:t>
            </a:r>
          </a:p>
          <a:p>
            <a:pPr marL="1143000" lvl="2" indent="-228600">
              <a:lnSpc>
                <a:spcPct val="90000"/>
              </a:lnSpc>
              <a:spcBef>
                <a:spcPts val="499"/>
              </a:spcBef>
              <a:buClr>
                <a:srgbClr val="000000"/>
              </a:buClr>
              <a:buFont typeface="Arial"/>
              <a:buChar char="•"/>
            </a:pPr>
            <a:r>
              <a:rPr lang="fr-FR" sz="2000" b="0" strike="noStrike" spc="-1">
                <a:solidFill>
                  <a:srgbClr val="000000"/>
                </a:solidFill>
                <a:latin typeface="Calibri"/>
              </a:rPr>
              <a:t>Troisième niveau</a:t>
            </a:r>
          </a:p>
          <a:p>
            <a:pPr marL="1600200" lvl="3" indent="-228600">
              <a:lnSpc>
                <a:spcPct val="90000"/>
              </a:lnSpc>
              <a:spcBef>
                <a:spcPts val="499"/>
              </a:spcBef>
              <a:buClr>
                <a:srgbClr val="000000"/>
              </a:buClr>
              <a:buFont typeface="Arial"/>
              <a:buChar char="•"/>
            </a:pPr>
            <a:r>
              <a:rPr lang="fr-FR" sz="1800" b="0" strike="noStrike" spc="-1">
                <a:solidFill>
                  <a:srgbClr val="000000"/>
                </a:solidFill>
                <a:latin typeface="Calibri"/>
              </a:rPr>
              <a:t>Quatrième niveau</a:t>
            </a:r>
          </a:p>
          <a:p>
            <a:pPr marL="2057400" lvl="4" indent="-228600">
              <a:lnSpc>
                <a:spcPct val="90000"/>
              </a:lnSpc>
              <a:spcBef>
                <a:spcPts val="499"/>
              </a:spcBef>
              <a:buClr>
                <a:srgbClr val="000000"/>
              </a:buClr>
              <a:buFont typeface="Arial"/>
              <a:buChar char="•"/>
            </a:pPr>
            <a:r>
              <a:rPr lang="fr-FR" sz="1800" b="0" strike="noStrike" spc="-1">
                <a:solidFill>
                  <a:srgbClr val="000000"/>
                </a:solidFill>
                <a:latin typeface="Calibri"/>
              </a:rPr>
              <a:t>Cinquième niveau</a:t>
            </a:r>
          </a:p>
        </p:txBody>
      </p:sp>
      <p:sp>
        <p:nvSpPr>
          <p:cNvPr id="43" name="PlaceHolder 3"/>
          <p:cNvSpPr>
            <a:spLocks noGrp="1"/>
          </p:cNvSpPr>
          <p:nvPr>
            <p:ph type="dt" idx="4"/>
          </p:nvPr>
        </p:nvSpPr>
        <p:spPr>
          <a:xfrm>
            <a:off x="838080" y="6356520"/>
            <a:ext cx="2742840" cy="364680"/>
          </a:xfrm>
          <a:prstGeom prst="rect">
            <a:avLst/>
          </a:prstGeom>
          <a:noFill/>
          <a:ln w="0">
            <a:noFill/>
          </a:ln>
        </p:spPr>
        <p:txBody>
          <a:bodyPr anchor="ctr">
            <a:noAutofit/>
          </a:bodyPr>
          <a:lstStyle>
            <a:lvl1pPr>
              <a:lnSpc>
                <a:spcPct val="100000"/>
              </a:lnSpc>
              <a:buNone/>
              <a:defRPr lang="fr-BE" sz="1200" b="0" strike="noStrike" spc="-1">
                <a:solidFill>
                  <a:srgbClr val="8B8B8B"/>
                </a:solidFill>
                <a:latin typeface="Calibri"/>
              </a:defRPr>
            </a:lvl1pPr>
          </a:lstStyle>
          <a:p>
            <a:pPr>
              <a:lnSpc>
                <a:spcPct val="100000"/>
              </a:lnSpc>
              <a:buNone/>
            </a:pPr>
            <a:r>
              <a:rPr lang="fr-BE" sz="1200" b="0" strike="noStrike" spc="-1">
                <a:solidFill>
                  <a:srgbClr val="8B8B8B"/>
                </a:solidFill>
                <a:latin typeface="Calibri"/>
              </a:rPr>
              <a:t>&lt;date/heure&gt;</a:t>
            </a:r>
            <a:endParaRPr lang="fr-BE" sz="1200" b="0" strike="noStrike" spc="-1">
              <a:latin typeface="Times New Roman"/>
            </a:endParaRPr>
          </a:p>
        </p:txBody>
      </p:sp>
      <p:sp>
        <p:nvSpPr>
          <p:cNvPr id="44" name="PlaceHolder 4"/>
          <p:cNvSpPr>
            <a:spLocks noGrp="1"/>
          </p:cNvSpPr>
          <p:nvPr>
            <p:ph type="ftr" idx="5"/>
          </p:nvPr>
        </p:nvSpPr>
        <p:spPr>
          <a:xfrm>
            <a:off x="4038480" y="6356520"/>
            <a:ext cx="4114440" cy="364680"/>
          </a:xfrm>
          <a:prstGeom prst="rect">
            <a:avLst/>
          </a:prstGeom>
          <a:noFill/>
          <a:ln w="0">
            <a:noFill/>
          </a:ln>
        </p:spPr>
        <p:txBody>
          <a:bodyPr anchor="ctr">
            <a:noAutofit/>
          </a:bodyPr>
          <a:lstStyle>
            <a:lvl1pPr algn="ctr">
              <a:buNone/>
              <a:defRPr lang="fr-BE" sz="1400" b="0" strike="noStrike" spc="-1">
                <a:latin typeface="Times New Roman"/>
              </a:defRPr>
            </a:lvl1pPr>
          </a:lstStyle>
          <a:p>
            <a:pPr algn="ctr">
              <a:buNone/>
            </a:pPr>
            <a:r>
              <a:rPr lang="fr-BE" sz="1400" b="0" strike="noStrike" spc="-1">
                <a:latin typeface="Times New Roman"/>
              </a:rPr>
              <a:t>&lt;pied de page&gt;</a:t>
            </a:r>
          </a:p>
        </p:txBody>
      </p:sp>
      <p:sp>
        <p:nvSpPr>
          <p:cNvPr id="45" name="PlaceHolder 5"/>
          <p:cNvSpPr>
            <a:spLocks noGrp="1"/>
          </p:cNvSpPr>
          <p:nvPr>
            <p:ph type="sldNum" idx="6"/>
          </p:nvPr>
        </p:nvSpPr>
        <p:spPr>
          <a:xfrm>
            <a:off x="8610480" y="6356520"/>
            <a:ext cx="2742840" cy="364680"/>
          </a:xfrm>
          <a:prstGeom prst="rect">
            <a:avLst/>
          </a:prstGeom>
          <a:noFill/>
          <a:ln w="0">
            <a:noFill/>
          </a:ln>
        </p:spPr>
        <p:txBody>
          <a:bodyPr anchor="ctr">
            <a:noAutofit/>
          </a:bodyPr>
          <a:lstStyle>
            <a:lvl1pPr algn="r">
              <a:lnSpc>
                <a:spcPct val="100000"/>
              </a:lnSpc>
              <a:buNone/>
              <a:defRPr lang="fr-BE" sz="1200" b="0" strike="noStrike" spc="-1">
                <a:solidFill>
                  <a:srgbClr val="8B8B8B"/>
                </a:solidFill>
                <a:latin typeface="Calibri"/>
              </a:defRPr>
            </a:lvl1pPr>
          </a:lstStyle>
          <a:p>
            <a:pPr algn="r">
              <a:lnSpc>
                <a:spcPct val="100000"/>
              </a:lnSpc>
              <a:buNone/>
            </a:pPr>
            <a:fld id="{19E8B77F-1E7A-4F64-83B0-3C84F7316B03}" type="slidenum">
              <a:rPr lang="fr-BE" sz="1200" b="0" strike="noStrike" spc="-1">
                <a:solidFill>
                  <a:srgbClr val="8B8B8B"/>
                </a:solidFill>
                <a:latin typeface="Calibri"/>
              </a:rPr>
              <a:t>‹N°›</a:t>
            </a:fld>
            <a:endParaRPr lang="fr-BE"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PlaceHolder 1"/>
          <p:cNvSpPr>
            <a:spLocks noGrp="1"/>
          </p:cNvSpPr>
          <p:nvPr>
            <p:ph type="title"/>
          </p:nvPr>
        </p:nvSpPr>
        <p:spPr>
          <a:xfrm>
            <a:off x="1523880" y="1041480"/>
            <a:ext cx="9143640" cy="2387160"/>
          </a:xfrm>
          <a:prstGeom prst="rect">
            <a:avLst/>
          </a:prstGeom>
          <a:solidFill>
            <a:srgbClr val="F2F2F2"/>
          </a:solidFill>
          <a:ln w="0">
            <a:solidFill>
              <a:srgbClr val="00618C"/>
            </a:solidFill>
          </a:ln>
        </p:spPr>
        <p:txBody>
          <a:bodyPr anchor="b">
            <a:normAutofit/>
          </a:bodyPr>
          <a:lstStyle/>
          <a:p>
            <a:pPr algn="ctr">
              <a:lnSpc>
                <a:spcPct val="90000"/>
              </a:lnSpc>
              <a:buNone/>
            </a:pPr>
            <a:r>
              <a:rPr lang="fr-BE" sz="2400" b="1" strike="noStrike" spc="-1">
                <a:solidFill>
                  <a:srgbClr val="000000"/>
                </a:solidFill>
                <a:latin typeface="Garamond"/>
                <a:ea typeface="Microsoft YaHei"/>
              </a:rPr>
              <a:t>A partir du 1</a:t>
            </a:r>
            <a:r>
              <a:rPr lang="fr-BE" sz="2400" b="1" strike="noStrike" spc="-1" baseline="30000">
                <a:solidFill>
                  <a:srgbClr val="000000"/>
                </a:solidFill>
                <a:latin typeface="Garamond"/>
                <a:ea typeface="Microsoft YaHei"/>
              </a:rPr>
              <a:t>er</a:t>
            </a:r>
            <a:r>
              <a:rPr lang="fr-BE" sz="2400" b="1" strike="noStrike" spc="-1">
                <a:solidFill>
                  <a:srgbClr val="000000"/>
                </a:solidFill>
                <a:latin typeface="Garamond"/>
                <a:ea typeface="Microsoft YaHei"/>
              </a:rPr>
              <a:t> avril 2024</a:t>
            </a:r>
            <a:br>
              <a:rPr sz="4000"/>
            </a:br>
            <a:r>
              <a:rPr lang="fr-BE" sz="4000" b="1" strike="noStrike" spc="-1">
                <a:solidFill>
                  <a:srgbClr val="00618C"/>
                </a:solidFill>
                <a:latin typeface="Garamond"/>
                <a:ea typeface="Microsoft YaHei"/>
              </a:rPr>
              <a:t>Une nouvelle convention INAMI pour dispenser des soins psychologiques de première ligne</a:t>
            </a:r>
            <a:endParaRPr lang="fr-FR" sz="4000" b="0" strike="noStrike" spc="-1">
              <a:solidFill>
                <a:srgbClr val="000000"/>
              </a:solidFill>
              <a:latin typeface="Calibri"/>
            </a:endParaRPr>
          </a:p>
        </p:txBody>
      </p:sp>
      <p:sp>
        <p:nvSpPr>
          <p:cNvPr id="83" name="PlaceHolder 2"/>
          <p:cNvSpPr>
            <a:spLocks noGrp="1"/>
          </p:cNvSpPr>
          <p:nvPr>
            <p:ph type="subTitle"/>
          </p:nvPr>
        </p:nvSpPr>
        <p:spPr>
          <a:xfrm>
            <a:off x="1523880" y="3587040"/>
            <a:ext cx="9143640" cy="1223280"/>
          </a:xfrm>
          <a:prstGeom prst="rect">
            <a:avLst/>
          </a:prstGeom>
          <a:noFill/>
          <a:ln w="0">
            <a:noFill/>
          </a:ln>
        </p:spPr>
        <p:txBody>
          <a:bodyPr anchor="t">
            <a:normAutofit fontScale="96500"/>
          </a:bodyPr>
          <a:lstStyle/>
          <a:p>
            <a:pPr>
              <a:lnSpc>
                <a:spcPct val="100000"/>
              </a:lnSpc>
              <a:buNone/>
              <a:tabLst>
                <a:tab pos="0" algn="l"/>
              </a:tabLst>
            </a:pPr>
            <a:r>
              <a:rPr lang="fr-BE" sz="2400" b="1" strike="noStrike" spc="-1">
                <a:solidFill>
                  <a:srgbClr val="13E8C9"/>
                </a:solidFill>
                <a:latin typeface="Garamond"/>
                <a:ea typeface="Microsoft YaHei"/>
              </a:rPr>
              <a:t>Deux avancées</a:t>
            </a:r>
            <a:endParaRPr lang="fr-BE" sz="2400" b="0" strike="noStrike" spc="-1">
              <a:latin typeface="Arial"/>
            </a:endParaRPr>
          </a:p>
          <a:p>
            <a:pPr marL="179280" indent="-179280">
              <a:lnSpc>
                <a:spcPct val="100000"/>
              </a:lnSpc>
              <a:buClr>
                <a:srgbClr val="13E8C9"/>
              </a:buClr>
              <a:buSzPct val="75000"/>
              <a:buFont typeface="Wingdings" charset="2"/>
              <a:buChar char=""/>
              <a:tabLst>
                <a:tab pos="0" algn="l"/>
              </a:tabLst>
            </a:pPr>
            <a:r>
              <a:rPr lang="fr-BE" sz="2400" b="0" strike="noStrike" spc="-1">
                <a:solidFill>
                  <a:srgbClr val="000000"/>
                </a:solidFill>
                <a:latin typeface="Garamond"/>
                <a:ea typeface="Microsoft YaHei"/>
              </a:rPr>
              <a:t>Une augmentation de </a:t>
            </a:r>
            <a:r>
              <a:rPr lang="fr-BE" sz="2400" b="1" strike="noStrike" spc="-1">
                <a:solidFill>
                  <a:srgbClr val="000000"/>
                </a:solidFill>
                <a:latin typeface="Garamond"/>
                <a:ea typeface="Microsoft YaHei"/>
              </a:rPr>
              <a:t>l’accessibilité des soins </a:t>
            </a:r>
            <a:r>
              <a:rPr lang="fr-BE" sz="2400" b="0" strike="noStrike" spc="-1">
                <a:solidFill>
                  <a:srgbClr val="000000"/>
                </a:solidFill>
                <a:latin typeface="Garamond"/>
                <a:ea typeface="Microsoft YaHei"/>
              </a:rPr>
              <a:t>(la prise en charge et le prix)</a:t>
            </a:r>
            <a:endParaRPr lang="fr-BE" sz="2400" b="0" strike="noStrike" spc="-1">
              <a:latin typeface="Arial"/>
            </a:endParaRPr>
          </a:p>
          <a:p>
            <a:pPr marL="179280" indent="-179280">
              <a:lnSpc>
                <a:spcPct val="100000"/>
              </a:lnSpc>
              <a:buClr>
                <a:srgbClr val="13E8C9"/>
              </a:buClr>
              <a:buSzPct val="75000"/>
              <a:buFont typeface="Wingdings" charset="2"/>
              <a:buChar char=""/>
              <a:tabLst>
                <a:tab pos="0" algn="l"/>
              </a:tabLst>
            </a:pPr>
            <a:r>
              <a:rPr lang="fr-BE" sz="2400" b="0" strike="noStrike" spc="-1">
                <a:solidFill>
                  <a:srgbClr val="000000"/>
                </a:solidFill>
                <a:latin typeface="Garamond"/>
                <a:ea typeface="Microsoft YaHei"/>
              </a:rPr>
              <a:t>L’assurance d’un </a:t>
            </a:r>
            <a:r>
              <a:rPr lang="fr-BE" sz="2400" b="1" strike="noStrike" spc="-1">
                <a:solidFill>
                  <a:srgbClr val="000000"/>
                </a:solidFill>
                <a:latin typeface="Garamond"/>
                <a:ea typeface="Microsoft YaHei"/>
              </a:rPr>
              <a:t>soutien aux prestataires de soins </a:t>
            </a:r>
            <a:r>
              <a:rPr lang="fr-BE" sz="2400" b="0" strike="noStrike" spc="-1">
                <a:solidFill>
                  <a:srgbClr val="000000"/>
                </a:solidFill>
                <a:latin typeface="Garamond"/>
                <a:ea typeface="Microsoft YaHei"/>
              </a:rPr>
              <a:t>impliqués dans le système</a:t>
            </a:r>
            <a:endParaRPr lang="fr-BE" sz="2400" b="0" strike="noStrike" spc="-1">
              <a:latin typeface="Arial"/>
            </a:endParaRPr>
          </a:p>
        </p:txBody>
      </p:sp>
      <p:pic>
        <p:nvPicPr>
          <p:cNvPr id="84" name="Image 3"/>
          <p:cNvPicPr/>
          <p:nvPr/>
        </p:nvPicPr>
        <p:blipFill>
          <a:blip r:embed="rId2"/>
          <a:stretch/>
        </p:blipFill>
        <p:spPr>
          <a:xfrm>
            <a:off x="7433640" y="4968360"/>
            <a:ext cx="3328920" cy="1591920"/>
          </a:xfrm>
          <a:prstGeom prst="rect">
            <a:avLst/>
          </a:prstGeom>
          <a:ln w="0">
            <a:noFill/>
          </a:ln>
        </p:spPr>
      </p:pic>
      <p:sp>
        <p:nvSpPr>
          <p:cNvPr id="85" name="Sous-titre 2"/>
          <p:cNvSpPr/>
          <p:nvPr/>
        </p:nvSpPr>
        <p:spPr>
          <a:xfrm>
            <a:off x="1523880" y="4651200"/>
            <a:ext cx="9143640" cy="844920"/>
          </a:xfrm>
          <a:prstGeom prst="rect">
            <a:avLst/>
          </a:prstGeom>
          <a:noFill/>
          <a:ln w="0">
            <a:noFill/>
          </a:ln>
        </p:spPr>
        <p:style>
          <a:lnRef idx="0">
            <a:scrgbClr r="0" g="0" b="0"/>
          </a:lnRef>
          <a:fillRef idx="0">
            <a:scrgbClr r="0" g="0" b="0"/>
          </a:fillRef>
          <a:effectRef idx="0">
            <a:scrgbClr r="0" g="0" b="0"/>
          </a:effectRef>
          <a:fontRef idx="minor"/>
        </p:style>
        <p:txBody>
          <a:bodyPr anchor="t">
            <a:normAutofit/>
          </a:bodyPr>
          <a:lstStyle/>
          <a:p>
            <a:pPr>
              <a:lnSpc>
                <a:spcPct val="100000"/>
              </a:lnSpc>
              <a:buNone/>
              <a:tabLst>
                <a:tab pos="0" algn="l"/>
              </a:tabLst>
            </a:pPr>
            <a:r>
              <a:rPr lang="fr-BE" sz="2400" b="1" strike="noStrike" spc="-1">
                <a:solidFill>
                  <a:srgbClr val="13E8C9"/>
                </a:solidFill>
                <a:latin typeface="Garamond"/>
                <a:ea typeface="Microsoft YaHei"/>
              </a:rPr>
              <a:t>Une approche</a:t>
            </a:r>
            <a:endParaRPr lang="fr-BE" sz="2400" b="0" strike="noStrike" spc="-1">
              <a:latin typeface="Arial"/>
            </a:endParaRPr>
          </a:p>
          <a:p>
            <a:pPr marL="179280" indent="-179280">
              <a:lnSpc>
                <a:spcPct val="100000"/>
              </a:lnSpc>
              <a:buClr>
                <a:srgbClr val="13E8C9"/>
              </a:buClr>
              <a:buSzPct val="75000"/>
              <a:buFont typeface="Wingdings" charset="2"/>
              <a:buChar char=""/>
              <a:tabLst>
                <a:tab pos="0" algn="l"/>
              </a:tabLst>
            </a:pPr>
            <a:r>
              <a:rPr lang="fr-BE" sz="2200" b="0" strike="noStrike" spc="-1">
                <a:solidFill>
                  <a:srgbClr val="000000"/>
                </a:solidFill>
                <a:latin typeface="Garamond"/>
                <a:ea typeface="Microsoft YaHei"/>
              </a:rPr>
              <a:t>Par le biais de </a:t>
            </a:r>
            <a:r>
              <a:rPr lang="fr-BE" sz="2200" b="1" strike="noStrike" spc="-1">
                <a:solidFill>
                  <a:srgbClr val="000000"/>
                </a:solidFill>
                <a:latin typeface="Garamond"/>
                <a:ea typeface="Microsoft YaHei"/>
              </a:rPr>
              <a:t>32 réseaux de santé mentale</a:t>
            </a:r>
            <a:endParaRPr lang="fr-BE" sz="2200" b="0" strike="noStrike" spc="-1">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PlaceHolder 1"/>
          <p:cNvSpPr>
            <a:spLocks noGrp="1"/>
          </p:cNvSpPr>
          <p:nvPr>
            <p:ph/>
          </p:nvPr>
        </p:nvSpPr>
        <p:spPr>
          <a:xfrm>
            <a:off x="838080" y="1717920"/>
            <a:ext cx="10779840" cy="4888440"/>
          </a:xfrm>
          <a:prstGeom prst="rect">
            <a:avLst/>
          </a:prstGeom>
          <a:noFill/>
          <a:ln w="12600">
            <a:solidFill>
              <a:srgbClr val="13E8C9"/>
            </a:solidFill>
            <a:round/>
          </a:ln>
        </p:spPr>
        <p:txBody>
          <a:bodyPr anchor="t">
            <a:normAutofit fontScale="87000" lnSpcReduction="10000"/>
          </a:bodyPr>
          <a:lstStyle/>
          <a:p>
            <a:pPr>
              <a:lnSpc>
                <a:spcPct val="110000"/>
              </a:lnSpc>
              <a:buNone/>
              <a:tabLst>
                <a:tab pos="0" algn="l"/>
              </a:tabLst>
            </a:pPr>
            <a:r>
              <a:rPr lang="fr-BE" sz="3000" b="0" i="1" strike="noStrike" spc="-1">
                <a:solidFill>
                  <a:srgbClr val="00618C"/>
                </a:solidFill>
                <a:latin typeface="Garamond"/>
              </a:rPr>
              <a:t>Axées sur l'auto-soin, la résilience et la psycho-éducation dans la communauté</a:t>
            </a:r>
            <a:endParaRPr lang="fr-FR" sz="3000" b="0" strike="noStrike" spc="-1">
              <a:solidFill>
                <a:srgbClr val="000000"/>
              </a:solidFill>
              <a:latin typeface="Calibri"/>
            </a:endParaRPr>
          </a:p>
          <a:p>
            <a:pPr marL="685800" lvl="1" indent="-228600">
              <a:lnSpc>
                <a:spcPct val="110000"/>
              </a:lnSpc>
              <a:buClr>
                <a:srgbClr val="13E8C9"/>
              </a:buClr>
              <a:buSzPct val="75000"/>
              <a:buFont typeface="Wingdings" charset="2"/>
              <a:buChar char=""/>
              <a:tabLst>
                <a:tab pos="0" algn="l"/>
              </a:tabLst>
            </a:pPr>
            <a:r>
              <a:rPr lang="fr-BE" sz="3200" b="0" strike="noStrike" spc="-1">
                <a:solidFill>
                  <a:srgbClr val="000000"/>
                </a:solidFill>
                <a:latin typeface="Garamond"/>
                <a:ea typeface="Microsoft YaHei"/>
              </a:rPr>
              <a:t>Exclusivement en lieux d’accroche et en </a:t>
            </a:r>
            <a:r>
              <a:rPr lang="fr-BE" sz="3200" b="0" u="sng" strike="noStrike" spc="-1">
                <a:solidFill>
                  <a:srgbClr val="000000"/>
                </a:solidFill>
                <a:uFillTx/>
                <a:latin typeface="Garamond"/>
                <a:ea typeface="Microsoft YaHei"/>
              </a:rPr>
              <a:t>séances de groupe</a:t>
            </a:r>
            <a:endParaRPr lang="fr-FR" sz="3200" b="0" strike="noStrike" spc="-1">
              <a:solidFill>
                <a:srgbClr val="000000"/>
              </a:solidFill>
              <a:latin typeface="Calibri"/>
            </a:endParaRPr>
          </a:p>
          <a:p>
            <a:pPr marL="685800" lvl="1" indent="-228600">
              <a:lnSpc>
                <a:spcPct val="110000"/>
              </a:lnSpc>
              <a:buClr>
                <a:srgbClr val="13E8C9"/>
              </a:buClr>
              <a:buSzPct val="75000"/>
              <a:buFont typeface="Wingdings" charset="2"/>
              <a:buChar char=""/>
              <a:tabLst>
                <a:tab pos="0" algn="l"/>
              </a:tabLst>
            </a:pPr>
            <a:r>
              <a:rPr lang="fr-BE" sz="3200" b="0" strike="noStrike" spc="-1">
                <a:solidFill>
                  <a:srgbClr val="000000"/>
                </a:solidFill>
                <a:latin typeface="Garamond"/>
                <a:ea typeface="Microsoft YaHei"/>
              </a:rPr>
              <a:t>Avec minimum 10 participants </a:t>
            </a:r>
            <a:r>
              <a:rPr lang="fr-BE" sz="1800" b="0" strike="noStrike" spc="-1">
                <a:solidFill>
                  <a:srgbClr val="000000"/>
                </a:solidFill>
                <a:latin typeface="Garamond"/>
                <a:ea typeface="Microsoft YaHei"/>
              </a:rPr>
              <a:t>(</a:t>
            </a:r>
            <a:r>
              <a:rPr lang="fr-BE" sz="1800" b="0" i="1" strike="noStrike" spc="-1">
                <a:solidFill>
                  <a:srgbClr val="000000"/>
                </a:solidFill>
                <a:latin typeface="Garamond"/>
                <a:ea typeface="Microsoft YaHei"/>
              </a:rPr>
              <a:t>ou un groupe clairement défini comme par exemple une classe, nombre moindre accepté)</a:t>
            </a:r>
            <a:endParaRPr lang="fr-FR" sz="1800" b="0" strike="noStrike" spc="-1">
              <a:solidFill>
                <a:srgbClr val="000000"/>
              </a:solidFill>
              <a:latin typeface="Calibri"/>
            </a:endParaRPr>
          </a:p>
          <a:p>
            <a:pPr marL="685800" lvl="1" indent="-228600">
              <a:lnSpc>
                <a:spcPct val="110000"/>
              </a:lnSpc>
              <a:buClr>
                <a:srgbClr val="13E8C9"/>
              </a:buClr>
              <a:buSzPct val="75000"/>
              <a:buFont typeface="Wingdings" charset="2"/>
              <a:buChar char=""/>
              <a:tabLst>
                <a:tab pos="0" algn="l"/>
              </a:tabLst>
            </a:pPr>
            <a:r>
              <a:rPr lang="fr-BE" sz="3200" b="0" strike="noStrike" spc="-1">
                <a:solidFill>
                  <a:srgbClr val="000000"/>
                </a:solidFill>
                <a:latin typeface="Garamond"/>
                <a:ea typeface="Microsoft YaHei"/>
              </a:rPr>
              <a:t>Pendant 2 heures </a:t>
            </a:r>
            <a:r>
              <a:rPr lang="fr-BE" sz="1800" b="0" i="1" strike="noStrike" spc="-1">
                <a:solidFill>
                  <a:srgbClr val="000000"/>
                </a:solidFill>
                <a:latin typeface="Garamond"/>
                <a:ea typeface="Microsoft YaHei"/>
              </a:rPr>
              <a:t>(min. 90 minutes d’interactions directes avec les participants)</a:t>
            </a:r>
            <a:endParaRPr lang="fr-FR" sz="1800" b="0" strike="noStrike" spc="-1">
              <a:solidFill>
                <a:srgbClr val="000000"/>
              </a:solidFill>
              <a:latin typeface="Calibri"/>
            </a:endParaRPr>
          </a:p>
          <a:p>
            <a:pPr marL="685800" lvl="1" indent="-228600">
              <a:lnSpc>
                <a:spcPct val="110000"/>
              </a:lnSpc>
              <a:buClr>
                <a:srgbClr val="13E8C9"/>
              </a:buClr>
              <a:buSzPct val="75000"/>
              <a:buFont typeface="Wingdings" charset="2"/>
              <a:buChar char=""/>
              <a:tabLst>
                <a:tab pos="0" algn="l"/>
              </a:tabLst>
            </a:pPr>
            <a:r>
              <a:rPr lang="fr-BE" sz="3200" b="0" strike="noStrike" spc="-1">
                <a:solidFill>
                  <a:srgbClr val="000000"/>
                </a:solidFill>
                <a:latin typeface="Garamond"/>
                <a:ea typeface="Microsoft YaHei"/>
              </a:rPr>
              <a:t>Pas de nombre délimité de séances par bénéficiaire</a:t>
            </a:r>
            <a:endParaRPr lang="fr-FR" sz="3200" b="0" strike="noStrike" spc="-1">
              <a:solidFill>
                <a:srgbClr val="000000"/>
              </a:solidFill>
              <a:latin typeface="Calibri"/>
            </a:endParaRPr>
          </a:p>
          <a:p>
            <a:pPr marL="685800" lvl="1" indent="-228600">
              <a:lnSpc>
                <a:spcPct val="110000"/>
              </a:lnSpc>
              <a:buClr>
                <a:srgbClr val="13E8C9"/>
              </a:buClr>
              <a:buSzPct val="75000"/>
              <a:buFont typeface="Wingdings" charset="2"/>
              <a:buChar char=""/>
              <a:tabLst>
                <a:tab pos="0" algn="l"/>
              </a:tabLst>
            </a:pPr>
            <a:r>
              <a:rPr lang="fr-BE" sz="3200" b="0" strike="noStrike" spc="-1">
                <a:solidFill>
                  <a:srgbClr val="000000"/>
                </a:solidFill>
                <a:latin typeface="Garamond"/>
                <a:ea typeface="Microsoft YaHei"/>
              </a:rPr>
              <a:t>Accessible librement à tout bénéficiaire</a:t>
            </a:r>
            <a:endParaRPr lang="fr-FR" sz="3200" b="0" strike="noStrike" spc="-1">
              <a:solidFill>
                <a:srgbClr val="000000"/>
              </a:solidFill>
              <a:latin typeface="Calibri"/>
            </a:endParaRPr>
          </a:p>
          <a:p>
            <a:pPr marL="685800" lvl="1" indent="-228600">
              <a:lnSpc>
                <a:spcPct val="110000"/>
              </a:lnSpc>
              <a:buClr>
                <a:srgbClr val="13E8C9"/>
              </a:buClr>
              <a:buSzPct val="75000"/>
              <a:buFont typeface="Wingdings" charset="2"/>
              <a:buChar char=""/>
              <a:tabLst>
                <a:tab pos="0" algn="l"/>
              </a:tabLst>
            </a:pPr>
            <a:r>
              <a:rPr lang="fr-BE" sz="3200" b="0" strike="noStrike" spc="-1">
                <a:solidFill>
                  <a:srgbClr val="000000"/>
                </a:solidFill>
                <a:latin typeface="Garamond"/>
                <a:ea typeface="Microsoft YaHei"/>
              </a:rPr>
              <a:t>Pas d'enregistrement des participants.</a:t>
            </a:r>
            <a:endParaRPr lang="fr-FR" sz="3200" b="0" strike="noStrike" spc="-1">
              <a:solidFill>
                <a:srgbClr val="000000"/>
              </a:solidFill>
              <a:latin typeface="Calibri"/>
            </a:endParaRPr>
          </a:p>
          <a:p>
            <a:pPr marL="685800" lvl="1" indent="-228600">
              <a:lnSpc>
                <a:spcPct val="110000"/>
              </a:lnSpc>
              <a:buClr>
                <a:srgbClr val="13E8C9"/>
              </a:buClr>
              <a:buSzPct val="75000"/>
              <a:buFont typeface="Wingdings" charset="2"/>
              <a:buChar char=""/>
              <a:tabLst>
                <a:tab pos="0" algn="l"/>
              </a:tabLst>
            </a:pPr>
            <a:r>
              <a:rPr lang="fr-BE" sz="3200" b="0" strike="noStrike" spc="-1">
                <a:solidFill>
                  <a:srgbClr val="000000"/>
                </a:solidFill>
                <a:latin typeface="Garamond"/>
                <a:ea typeface="Microsoft YaHei"/>
              </a:rPr>
              <a:t>Des co-animations possibles (réalisées aussi par des </a:t>
            </a:r>
            <a:r>
              <a:rPr lang="fr-BE" sz="3200" b="1" strike="noStrike" spc="-1">
                <a:solidFill>
                  <a:srgbClr val="000000"/>
                </a:solidFill>
                <a:latin typeface="Garamond"/>
                <a:ea typeface="Microsoft YaHei"/>
              </a:rPr>
              <a:t>médecins généralistes</a:t>
            </a:r>
            <a:r>
              <a:rPr lang="fr-BE" sz="3200" b="0" strike="noStrike" spc="-1">
                <a:solidFill>
                  <a:srgbClr val="000000"/>
                </a:solidFill>
                <a:latin typeface="Garamond"/>
                <a:ea typeface="Microsoft YaHei"/>
              </a:rPr>
              <a:t>, des experts du vécu, des prestataires d’aide)</a:t>
            </a:r>
            <a:endParaRPr lang="fr-FR" sz="3200" b="0" strike="noStrike" spc="-1">
              <a:solidFill>
                <a:srgbClr val="000000"/>
              </a:solidFill>
              <a:latin typeface="Calibri"/>
            </a:endParaRPr>
          </a:p>
          <a:p>
            <a:pPr marL="1027080" indent="-847800">
              <a:lnSpc>
                <a:spcPct val="90000"/>
              </a:lnSpc>
              <a:spcBef>
                <a:spcPts val="1001"/>
              </a:spcBef>
              <a:buNone/>
              <a:tabLst>
                <a:tab pos="0" algn="l"/>
              </a:tabLst>
            </a:pPr>
            <a:endParaRPr lang="fr-FR" sz="2800" b="0" strike="noStrike" spc="-1">
              <a:solidFill>
                <a:srgbClr val="000000"/>
              </a:solidFill>
              <a:latin typeface="Calibri"/>
            </a:endParaRPr>
          </a:p>
          <a:p>
            <a:pPr>
              <a:lnSpc>
                <a:spcPct val="100000"/>
              </a:lnSpc>
              <a:buNone/>
              <a:tabLst>
                <a:tab pos="0" algn="l"/>
              </a:tabLst>
            </a:pPr>
            <a:endParaRPr lang="fr-FR" sz="2800" b="0" strike="noStrike" spc="-1">
              <a:solidFill>
                <a:srgbClr val="000000"/>
              </a:solidFill>
              <a:latin typeface="Calibri"/>
            </a:endParaRPr>
          </a:p>
        </p:txBody>
      </p:sp>
      <p:sp>
        <p:nvSpPr>
          <p:cNvPr id="105" name="Titre 1"/>
          <p:cNvSpPr/>
          <p:nvPr/>
        </p:nvSpPr>
        <p:spPr>
          <a:xfrm>
            <a:off x="676800" y="385560"/>
            <a:ext cx="9143640" cy="1043640"/>
          </a:xfrm>
          <a:prstGeom prst="roundRect">
            <a:avLst>
              <a:gd name="adj" fmla="val 16667"/>
            </a:avLst>
          </a:prstGeom>
          <a:solidFill>
            <a:schemeClr val="bg1">
              <a:lumMod val="95000"/>
            </a:schemeClr>
          </a:solidFill>
          <a:ln w="0">
            <a:solidFill>
              <a:srgbClr val="00618C"/>
            </a:solidFill>
          </a:ln>
        </p:spPr>
        <p:style>
          <a:lnRef idx="0">
            <a:scrgbClr r="0" g="0" b="0"/>
          </a:lnRef>
          <a:fillRef idx="0">
            <a:scrgbClr r="0" g="0" b="0"/>
          </a:fillRef>
          <a:effectRef idx="0">
            <a:scrgbClr r="0" g="0" b="0"/>
          </a:effectRef>
          <a:fontRef idx="minor"/>
        </p:style>
        <p:txBody>
          <a:bodyPr anchor="ctr">
            <a:normAutofit fontScale="62000" lnSpcReduction="20000"/>
          </a:bodyPr>
          <a:lstStyle/>
          <a:p>
            <a:pPr>
              <a:lnSpc>
                <a:spcPct val="120000"/>
              </a:lnSpc>
              <a:buNone/>
            </a:pPr>
            <a:r>
              <a:rPr lang="fr-BE" sz="4000" b="1" strike="noStrike" spc="-1">
                <a:solidFill>
                  <a:srgbClr val="00618C"/>
                </a:solidFill>
                <a:latin typeface="Garamond"/>
                <a:ea typeface="Microsoft YaHei"/>
              </a:rPr>
              <a:t>Convention 2024-2026. </a:t>
            </a:r>
            <a:r>
              <a:rPr lang="fr-BE" sz="4000" b="1" strike="noStrike" spc="-1">
                <a:solidFill>
                  <a:srgbClr val="13E8C9"/>
                </a:solidFill>
                <a:latin typeface="Garamond"/>
                <a:ea typeface="Microsoft YaHei"/>
              </a:rPr>
              <a:t>Des </a:t>
            </a:r>
            <a:r>
              <a:rPr lang="fr-BE" sz="4000" b="1" u="sng" strike="noStrike" spc="-1">
                <a:solidFill>
                  <a:srgbClr val="13E8C9"/>
                </a:solidFill>
                <a:uFillTx/>
                <a:latin typeface="Garamond"/>
                <a:ea typeface="Microsoft YaHei"/>
              </a:rPr>
              <a:t>soins</a:t>
            </a:r>
            <a:r>
              <a:rPr lang="fr-BE" sz="4000" b="1" strike="noStrike" spc="-1">
                <a:solidFill>
                  <a:srgbClr val="13E8C9"/>
                </a:solidFill>
                <a:latin typeface="Garamond"/>
                <a:ea typeface="Microsoft YaHei"/>
              </a:rPr>
              <a:t> avec le </a:t>
            </a:r>
            <a:r>
              <a:rPr lang="fr-BE" sz="4000" b="1" u="sng" strike="noStrike" spc="-1">
                <a:solidFill>
                  <a:srgbClr val="13E8C9"/>
                </a:solidFill>
                <a:uFillTx/>
                <a:latin typeface="Garamond"/>
                <a:ea typeface="Microsoft YaHei"/>
              </a:rPr>
              <a:t>public</a:t>
            </a:r>
            <a:r>
              <a:rPr lang="fr-BE" sz="4000" b="1" strike="noStrike" spc="-1">
                <a:solidFill>
                  <a:srgbClr val="13E8C9"/>
                </a:solidFill>
                <a:latin typeface="Garamond"/>
                <a:ea typeface="Microsoft YaHei"/>
              </a:rPr>
              <a:t> – fonction 1</a:t>
            </a:r>
            <a:endParaRPr lang="fr-BE" sz="4000" b="0" strike="noStrike" spc="-1">
              <a:latin typeface="Arial"/>
            </a:endParaRPr>
          </a:p>
          <a:p>
            <a:pPr>
              <a:lnSpc>
                <a:spcPct val="120000"/>
              </a:lnSpc>
              <a:buNone/>
            </a:pPr>
            <a:r>
              <a:rPr lang="fr-BE" sz="4400" b="1" strike="noStrike" spc="-1">
                <a:solidFill>
                  <a:srgbClr val="00618C"/>
                </a:solidFill>
                <a:latin typeface="Garamond"/>
                <a:ea typeface="Microsoft YaHei"/>
              </a:rPr>
              <a:t>Les interventions communautaires</a:t>
            </a:r>
            <a:endParaRPr lang="fr-BE" sz="4400" b="0" strike="noStrike" spc="-1">
              <a:latin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PlaceHolder 1"/>
          <p:cNvSpPr>
            <a:spLocks noGrp="1"/>
          </p:cNvSpPr>
          <p:nvPr>
            <p:ph/>
          </p:nvPr>
        </p:nvSpPr>
        <p:spPr>
          <a:xfrm>
            <a:off x="838080" y="1717920"/>
            <a:ext cx="10779840" cy="4888440"/>
          </a:xfrm>
          <a:prstGeom prst="rect">
            <a:avLst/>
          </a:prstGeom>
          <a:noFill/>
          <a:ln w="12600">
            <a:solidFill>
              <a:srgbClr val="13E8C9"/>
            </a:solidFill>
            <a:round/>
          </a:ln>
        </p:spPr>
        <p:txBody>
          <a:bodyPr anchor="t">
            <a:normAutofit fontScale="77500" lnSpcReduction="20000"/>
          </a:bodyPr>
          <a:lstStyle/>
          <a:p>
            <a:pPr>
              <a:lnSpc>
                <a:spcPct val="120000"/>
              </a:lnSpc>
              <a:buNone/>
              <a:tabLst>
                <a:tab pos="0" algn="l"/>
              </a:tabLst>
            </a:pPr>
            <a:r>
              <a:rPr lang="fr-BE" sz="3200" b="0" i="1" strike="noStrike" spc="-1" dirty="0">
                <a:solidFill>
                  <a:srgbClr val="00618C"/>
                </a:solidFill>
                <a:latin typeface="Garamond"/>
              </a:rPr>
              <a:t>Axé sur la clarification de la demande, la promotion de la santé mentale par le biais d'un soutien à la résilience, des interventions psycho-éducatives pour la prévention et/ou la détection (précoce).</a:t>
            </a:r>
            <a:endParaRPr lang="fr-FR" sz="3200" b="0" strike="noStrike" spc="-1" dirty="0">
              <a:solidFill>
                <a:srgbClr val="000000"/>
              </a:solidFill>
              <a:latin typeface="Calibri"/>
            </a:endParaRPr>
          </a:p>
          <a:p>
            <a:pPr>
              <a:lnSpc>
                <a:spcPct val="90000"/>
              </a:lnSpc>
              <a:spcBef>
                <a:spcPts val="1001"/>
              </a:spcBef>
              <a:buNone/>
              <a:tabLst>
                <a:tab pos="0" algn="l"/>
              </a:tabLst>
            </a:pPr>
            <a:r>
              <a:rPr lang="fr-BE" sz="3200" b="0" strike="noStrike" spc="-1" dirty="0">
                <a:solidFill>
                  <a:srgbClr val="000000"/>
                </a:solidFill>
                <a:latin typeface="Garamond"/>
                <a:ea typeface="Microsoft YaHei"/>
              </a:rPr>
              <a:t>Pour problèmes psychiques (présumés) encore à un </a:t>
            </a:r>
            <a:r>
              <a:rPr lang="fr-BE" sz="3200" b="1" strike="noStrike" spc="-1" dirty="0">
                <a:solidFill>
                  <a:srgbClr val="000000"/>
                </a:solidFill>
                <a:latin typeface="Garamond"/>
                <a:ea typeface="Microsoft YaHei"/>
              </a:rPr>
              <a:t>stade précoce</a:t>
            </a:r>
            <a:endParaRPr lang="fr-FR" sz="3200" b="0" strike="noStrike" spc="-1" dirty="0">
              <a:solidFill>
                <a:srgbClr val="000000"/>
              </a:solidFill>
              <a:latin typeface="Calibri"/>
            </a:endParaRPr>
          </a:p>
          <a:p>
            <a:pPr marL="685800" lvl="1" indent="-228600">
              <a:lnSpc>
                <a:spcPct val="120000"/>
              </a:lnSpc>
              <a:buClr>
                <a:srgbClr val="13E8C9"/>
              </a:buClr>
              <a:buSzPct val="75000"/>
              <a:buFont typeface="Wingdings" charset="2"/>
              <a:buChar char=""/>
              <a:tabLst>
                <a:tab pos="0" algn="l"/>
              </a:tabLst>
            </a:pPr>
            <a:r>
              <a:rPr lang="fr-BE" sz="3200" b="0" strike="noStrike" spc="-1" dirty="0">
                <a:solidFill>
                  <a:srgbClr val="000000"/>
                </a:solidFill>
                <a:latin typeface="Garamond"/>
                <a:ea typeface="Microsoft YaHei"/>
              </a:rPr>
              <a:t>En lieu d’accroche, en cabinet, en vidéoconférence ou à domicile</a:t>
            </a:r>
            <a:endParaRPr lang="fr-FR" sz="3200" b="0" strike="noStrike" spc="-1" dirty="0">
              <a:solidFill>
                <a:srgbClr val="000000"/>
              </a:solidFill>
              <a:latin typeface="Calibri"/>
            </a:endParaRPr>
          </a:p>
          <a:p>
            <a:pPr marL="685800" lvl="1" indent="-228600">
              <a:lnSpc>
                <a:spcPct val="120000"/>
              </a:lnSpc>
              <a:buClr>
                <a:srgbClr val="13E8C9"/>
              </a:buClr>
              <a:buSzPct val="75000"/>
              <a:buFont typeface="Wingdings" charset="2"/>
              <a:buChar char=""/>
              <a:tabLst>
                <a:tab pos="0" algn="l"/>
              </a:tabLst>
            </a:pPr>
            <a:r>
              <a:rPr lang="fr-BE" sz="3200" b="0" u="sng" strike="noStrike" spc="-1" dirty="0">
                <a:solidFill>
                  <a:srgbClr val="000000"/>
                </a:solidFill>
                <a:uFillTx/>
                <a:latin typeface="Garamond"/>
                <a:ea typeface="Microsoft YaHei"/>
              </a:rPr>
              <a:t>Séances de groupe</a:t>
            </a:r>
            <a:r>
              <a:rPr lang="fr-BE" sz="3200" b="0" strike="noStrike" spc="-1" dirty="0">
                <a:solidFill>
                  <a:srgbClr val="000000"/>
                </a:solidFill>
                <a:latin typeface="Garamond"/>
                <a:ea typeface="Microsoft YaHei"/>
              </a:rPr>
              <a:t> </a:t>
            </a:r>
            <a:endParaRPr lang="fr-FR" sz="3200" b="0" strike="noStrike" spc="-1" dirty="0">
              <a:solidFill>
                <a:srgbClr val="000000"/>
              </a:solidFill>
              <a:latin typeface="Calibri"/>
            </a:endParaRPr>
          </a:p>
          <a:p>
            <a:pPr marL="1143000" lvl="2" indent="-228600">
              <a:lnSpc>
                <a:spcPct val="120000"/>
              </a:lnSpc>
              <a:buClr>
                <a:srgbClr val="13E8C9"/>
              </a:buClr>
              <a:buSzPct val="75000"/>
              <a:buFont typeface="Wingdings" charset="2"/>
              <a:buChar char=""/>
              <a:tabLst>
                <a:tab pos="0" algn="l"/>
              </a:tabLst>
            </a:pPr>
            <a:r>
              <a:rPr lang="fr-BE" sz="2800" b="0" strike="noStrike" spc="-1" dirty="0">
                <a:solidFill>
                  <a:srgbClr val="000000"/>
                </a:solidFill>
                <a:latin typeface="Garamond"/>
                <a:ea typeface="Microsoft YaHei"/>
              </a:rPr>
              <a:t>minimum 4 participants </a:t>
            </a:r>
            <a:r>
              <a:rPr lang="fr-BE" sz="2800" b="0" i="1" strike="noStrike" spc="-1" dirty="0">
                <a:solidFill>
                  <a:srgbClr val="000000"/>
                </a:solidFill>
                <a:latin typeface="Garamond"/>
                <a:ea typeface="Microsoft YaHei"/>
              </a:rPr>
              <a:t>(enregistrement des présences par le NISS)</a:t>
            </a:r>
            <a:endParaRPr lang="fr-FR" sz="2800" b="0" i="1" strike="noStrike" spc="-1" dirty="0">
              <a:solidFill>
                <a:srgbClr val="000000"/>
              </a:solidFill>
              <a:latin typeface="Calibri"/>
            </a:endParaRPr>
          </a:p>
          <a:p>
            <a:pPr marL="1143000" lvl="2" indent="-228600">
              <a:lnSpc>
                <a:spcPct val="120000"/>
              </a:lnSpc>
              <a:buClr>
                <a:srgbClr val="13E8C9"/>
              </a:buClr>
              <a:buSzPct val="75000"/>
              <a:buFont typeface="Wingdings" charset="2"/>
              <a:buChar char=""/>
              <a:tabLst>
                <a:tab pos="0" algn="l"/>
              </a:tabLst>
            </a:pPr>
            <a:r>
              <a:rPr lang="fr-BE" sz="2800" b="0" strike="noStrike" spc="-1" dirty="0">
                <a:solidFill>
                  <a:srgbClr val="000000"/>
                </a:solidFill>
                <a:latin typeface="Garamond"/>
                <a:ea typeface="Microsoft YaHei"/>
              </a:rPr>
              <a:t>un nombre de programmes non limité</a:t>
            </a:r>
            <a:endParaRPr lang="fr-FR" sz="2800" b="0" strike="noStrike" spc="-1" dirty="0">
              <a:solidFill>
                <a:srgbClr val="000000"/>
              </a:solidFill>
              <a:latin typeface="Calibri"/>
            </a:endParaRPr>
          </a:p>
          <a:p>
            <a:pPr marL="685800" lvl="1" indent="-228600">
              <a:lnSpc>
                <a:spcPct val="120000"/>
              </a:lnSpc>
              <a:buClr>
                <a:srgbClr val="13E8C9"/>
              </a:buClr>
              <a:buSzPct val="75000"/>
              <a:buFont typeface="Wingdings" charset="2"/>
              <a:buChar char=""/>
              <a:tabLst>
                <a:tab pos="0" algn="l"/>
              </a:tabLst>
            </a:pPr>
            <a:r>
              <a:rPr lang="fr-BE" sz="3200" b="0" u="sng" strike="noStrike" spc="-1" dirty="0">
                <a:solidFill>
                  <a:srgbClr val="000000"/>
                </a:solidFill>
                <a:uFillTx/>
                <a:latin typeface="Garamond"/>
                <a:ea typeface="Microsoft YaHei"/>
              </a:rPr>
              <a:t>Séances </a:t>
            </a:r>
            <a:r>
              <a:rPr lang="fr-BE" sz="2800" b="0" u="sng" strike="noStrike" spc="-1" dirty="0">
                <a:solidFill>
                  <a:srgbClr val="000000"/>
                </a:solidFill>
                <a:uFillTx/>
                <a:latin typeface="Garamond"/>
                <a:ea typeface="Microsoft YaHei"/>
              </a:rPr>
              <a:t>individuelles</a:t>
            </a:r>
            <a:r>
              <a:rPr lang="fr-BE" sz="3200" b="0" strike="noStrike" spc="-1" dirty="0">
                <a:solidFill>
                  <a:srgbClr val="000000"/>
                </a:solidFill>
                <a:latin typeface="Garamond"/>
                <a:ea typeface="Microsoft YaHei"/>
              </a:rPr>
              <a:t> (avec ou sans entourage)</a:t>
            </a:r>
            <a:endParaRPr lang="fr-FR" sz="3200" b="0" strike="noStrike" spc="-1" dirty="0">
              <a:solidFill>
                <a:srgbClr val="000000"/>
              </a:solidFill>
              <a:latin typeface="Calibri"/>
            </a:endParaRPr>
          </a:p>
          <a:p>
            <a:pPr marL="1143000" lvl="2" indent="-228600">
              <a:lnSpc>
                <a:spcPct val="120000"/>
              </a:lnSpc>
              <a:buClr>
                <a:srgbClr val="13E8C9"/>
              </a:buClr>
              <a:buSzPct val="75000"/>
              <a:buFont typeface="Wingdings" charset="2"/>
              <a:buChar char=""/>
              <a:tabLst>
                <a:tab pos="0" algn="l"/>
              </a:tabLst>
            </a:pPr>
            <a:r>
              <a:rPr lang="fr-BE" sz="2800" b="0" strike="noStrike" spc="-1" dirty="0">
                <a:solidFill>
                  <a:srgbClr val="000000"/>
                </a:solidFill>
                <a:latin typeface="Garamond"/>
                <a:ea typeface="Microsoft YaHei"/>
              </a:rPr>
              <a:t>maximum 10 séances pour les enfants et adolescents</a:t>
            </a:r>
            <a:endParaRPr lang="fr-FR" sz="2800" b="0" strike="noStrike" spc="-1" dirty="0">
              <a:solidFill>
                <a:srgbClr val="000000"/>
              </a:solidFill>
              <a:latin typeface="Calibri"/>
            </a:endParaRPr>
          </a:p>
          <a:p>
            <a:pPr marL="1143000" lvl="2" indent="-228600">
              <a:lnSpc>
                <a:spcPct val="120000"/>
              </a:lnSpc>
              <a:buClr>
                <a:srgbClr val="13E8C9"/>
              </a:buClr>
              <a:buSzPct val="75000"/>
              <a:buFont typeface="Wingdings" charset="2"/>
              <a:buChar char=""/>
              <a:tabLst>
                <a:tab pos="0" algn="l"/>
              </a:tabLst>
            </a:pPr>
            <a:r>
              <a:rPr lang="fr-BE" sz="3200" b="0" strike="noStrike" spc="-1" dirty="0">
                <a:solidFill>
                  <a:srgbClr val="000000"/>
                </a:solidFill>
                <a:latin typeface="Garamond"/>
                <a:ea typeface="Microsoft YaHei"/>
              </a:rPr>
              <a:t>maximum 8 séances pour les adultes</a:t>
            </a:r>
            <a:endParaRPr lang="fr-FR" sz="3200" b="0" strike="noStrike" spc="-1" dirty="0">
              <a:solidFill>
                <a:srgbClr val="000000"/>
              </a:solidFill>
              <a:latin typeface="Calibri"/>
            </a:endParaRPr>
          </a:p>
          <a:p>
            <a:pPr marL="1143000" lvl="2" indent="-228600">
              <a:lnSpc>
                <a:spcPct val="120000"/>
              </a:lnSpc>
              <a:buClr>
                <a:srgbClr val="13E8C9"/>
              </a:buClr>
              <a:buSzPct val="75000"/>
              <a:buFont typeface="Wingdings" charset="2"/>
              <a:buChar char=""/>
              <a:tabLst>
                <a:tab pos="0" algn="l"/>
              </a:tabLst>
            </a:pPr>
            <a:r>
              <a:rPr lang="fr-BE" sz="3200" b="0" strike="noStrike" spc="-1" dirty="0">
                <a:solidFill>
                  <a:srgbClr val="000000"/>
                </a:solidFill>
                <a:latin typeface="Garamond"/>
                <a:ea typeface="Microsoft YaHei"/>
              </a:rPr>
              <a:t>directement accessible.</a:t>
            </a:r>
            <a:endParaRPr lang="fr-FR" sz="3200" b="0" strike="noStrike" spc="-1" dirty="0">
              <a:solidFill>
                <a:srgbClr val="000000"/>
              </a:solidFill>
              <a:latin typeface="Calibri"/>
            </a:endParaRPr>
          </a:p>
          <a:p>
            <a:pPr>
              <a:lnSpc>
                <a:spcPct val="90000"/>
              </a:lnSpc>
              <a:spcBef>
                <a:spcPts val="1417"/>
              </a:spcBef>
              <a:buNone/>
              <a:tabLst>
                <a:tab pos="0" algn="l"/>
              </a:tabLst>
            </a:pPr>
            <a:endParaRPr lang="fr-FR" sz="2400" b="0" strike="noStrike" spc="-1" dirty="0">
              <a:solidFill>
                <a:srgbClr val="000000"/>
              </a:solidFill>
              <a:latin typeface="Calibri"/>
            </a:endParaRPr>
          </a:p>
          <a:p>
            <a:pPr>
              <a:lnSpc>
                <a:spcPct val="100000"/>
              </a:lnSpc>
              <a:buNone/>
              <a:tabLst>
                <a:tab pos="0" algn="l"/>
              </a:tabLst>
            </a:pPr>
            <a:endParaRPr lang="fr-FR" sz="2800" b="0" strike="noStrike" spc="-1" dirty="0">
              <a:solidFill>
                <a:srgbClr val="000000"/>
              </a:solidFill>
              <a:latin typeface="Calibri"/>
            </a:endParaRPr>
          </a:p>
        </p:txBody>
      </p:sp>
      <p:sp>
        <p:nvSpPr>
          <p:cNvPr id="107" name="Titre 1"/>
          <p:cNvSpPr/>
          <p:nvPr/>
        </p:nvSpPr>
        <p:spPr>
          <a:xfrm>
            <a:off x="838080" y="376560"/>
            <a:ext cx="9143640" cy="1043640"/>
          </a:xfrm>
          <a:prstGeom prst="roundRect">
            <a:avLst>
              <a:gd name="adj" fmla="val 16667"/>
            </a:avLst>
          </a:prstGeom>
          <a:solidFill>
            <a:schemeClr val="bg1">
              <a:lumMod val="95000"/>
            </a:schemeClr>
          </a:solidFill>
          <a:ln w="0">
            <a:solidFill>
              <a:srgbClr val="00618C"/>
            </a:solidFill>
          </a:ln>
        </p:spPr>
        <p:style>
          <a:lnRef idx="0">
            <a:scrgbClr r="0" g="0" b="0"/>
          </a:lnRef>
          <a:fillRef idx="0">
            <a:scrgbClr r="0" g="0" b="0"/>
          </a:fillRef>
          <a:effectRef idx="0">
            <a:scrgbClr r="0" g="0" b="0"/>
          </a:effectRef>
          <a:fontRef idx="minor"/>
        </p:style>
        <p:txBody>
          <a:bodyPr anchor="ctr">
            <a:normAutofit fontScale="61000" lnSpcReduction="10000"/>
          </a:bodyPr>
          <a:lstStyle/>
          <a:p>
            <a:pPr>
              <a:lnSpc>
                <a:spcPct val="120000"/>
              </a:lnSpc>
              <a:buNone/>
            </a:pPr>
            <a:r>
              <a:rPr lang="fr-BE" sz="4000" b="1" strike="noStrike" spc="-1">
                <a:solidFill>
                  <a:srgbClr val="00618C"/>
                </a:solidFill>
                <a:latin typeface="Garamond"/>
                <a:ea typeface="Microsoft YaHei"/>
              </a:rPr>
              <a:t>Convention 2024-2026. </a:t>
            </a:r>
            <a:r>
              <a:rPr lang="fr-BE" sz="4000" b="1" strike="noStrike" spc="-1">
                <a:solidFill>
                  <a:srgbClr val="13E8C9"/>
                </a:solidFill>
                <a:latin typeface="Garamond"/>
                <a:ea typeface="Microsoft YaHei"/>
              </a:rPr>
              <a:t>Des </a:t>
            </a:r>
            <a:r>
              <a:rPr lang="fr-BE" sz="4000" b="1" u="sng" strike="noStrike" spc="-1">
                <a:solidFill>
                  <a:srgbClr val="13E8C9"/>
                </a:solidFill>
                <a:uFillTx/>
                <a:latin typeface="Garamond"/>
                <a:ea typeface="Microsoft YaHei"/>
              </a:rPr>
              <a:t>soins</a:t>
            </a:r>
            <a:r>
              <a:rPr lang="fr-BE" sz="4000" b="1" strike="noStrike" spc="-1">
                <a:solidFill>
                  <a:srgbClr val="13E8C9"/>
                </a:solidFill>
                <a:latin typeface="Garamond"/>
                <a:ea typeface="Microsoft YaHei"/>
              </a:rPr>
              <a:t> avec le </a:t>
            </a:r>
            <a:r>
              <a:rPr lang="fr-BE" sz="4000" b="1" u="sng" strike="noStrike" spc="-1">
                <a:solidFill>
                  <a:srgbClr val="13E8C9"/>
                </a:solidFill>
                <a:uFillTx/>
                <a:latin typeface="Garamond"/>
                <a:ea typeface="Microsoft YaHei"/>
              </a:rPr>
              <a:t>public</a:t>
            </a:r>
            <a:r>
              <a:rPr lang="fr-BE" sz="4000" b="1" strike="noStrike" spc="-1">
                <a:solidFill>
                  <a:srgbClr val="13E8C9"/>
                </a:solidFill>
                <a:latin typeface="Garamond"/>
                <a:ea typeface="Microsoft YaHei"/>
              </a:rPr>
              <a:t> – fonction 2</a:t>
            </a:r>
            <a:endParaRPr lang="fr-BE" sz="4000" b="0" strike="noStrike" spc="-1">
              <a:latin typeface="Arial"/>
            </a:endParaRPr>
          </a:p>
          <a:p>
            <a:pPr>
              <a:lnSpc>
                <a:spcPct val="120000"/>
              </a:lnSpc>
              <a:buNone/>
            </a:pPr>
            <a:r>
              <a:rPr lang="fr-BE" sz="4400" b="1" strike="noStrike" spc="-1">
                <a:solidFill>
                  <a:srgbClr val="00618C"/>
                </a:solidFill>
                <a:latin typeface="Garamond"/>
                <a:ea typeface="Microsoft YaHei"/>
              </a:rPr>
              <a:t>Un soutien psychologique de première ligne</a:t>
            </a:r>
            <a:endParaRPr lang="fr-BE" sz="4400" b="0" strike="noStrike" spc="-1">
              <a:latin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PlaceHolder 1"/>
          <p:cNvSpPr>
            <a:spLocks noGrp="1"/>
          </p:cNvSpPr>
          <p:nvPr>
            <p:ph/>
          </p:nvPr>
        </p:nvSpPr>
        <p:spPr>
          <a:xfrm>
            <a:off x="838080" y="1641720"/>
            <a:ext cx="10779840" cy="4888440"/>
          </a:xfrm>
          <a:prstGeom prst="rect">
            <a:avLst/>
          </a:prstGeom>
          <a:noFill/>
          <a:ln w="12600">
            <a:solidFill>
              <a:srgbClr val="13E8C9"/>
            </a:solidFill>
            <a:round/>
          </a:ln>
        </p:spPr>
        <p:txBody>
          <a:bodyPr anchor="t">
            <a:normAutofit fontScale="86500" lnSpcReduction="20000"/>
          </a:bodyPr>
          <a:lstStyle/>
          <a:p>
            <a:pPr>
              <a:lnSpc>
                <a:spcPct val="120000"/>
              </a:lnSpc>
              <a:buNone/>
              <a:tabLst>
                <a:tab pos="0" algn="l"/>
              </a:tabLst>
            </a:pPr>
            <a:r>
              <a:rPr lang="fr-BE" sz="2700" b="0" i="1" strike="noStrike" spc="-1" dirty="0">
                <a:solidFill>
                  <a:srgbClr val="00618C"/>
                </a:solidFill>
                <a:latin typeface="Garamond"/>
              </a:rPr>
              <a:t>Axé sur une évaluation de la demande si ce n’est pas déjà réalisé, sur le traitement à court terme des bénéficiaires, sur objectifs cliniques allant au-delà du renforcement de la résilience?</a:t>
            </a:r>
            <a:endParaRPr lang="fr-FR" sz="2700" b="0" strike="noStrike" spc="-1" dirty="0">
              <a:solidFill>
                <a:srgbClr val="000000"/>
              </a:solidFill>
              <a:latin typeface="Calibri"/>
              <a:ea typeface="Microsoft YaHei"/>
            </a:endParaRPr>
          </a:p>
          <a:p>
            <a:pPr marL="228600" indent="-228600">
              <a:lnSpc>
                <a:spcPct val="90000"/>
              </a:lnSpc>
              <a:spcBef>
                <a:spcPts val="1001"/>
              </a:spcBef>
              <a:buClr>
                <a:srgbClr val="13E8C9"/>
              </a:buClr>
              <a:buSzPct val="75000"/>
              <a:buFont typeface="Arial"/>
              <a:buChar char="•"/>
              <a:tabLst>
                <a:tab pos="0" algn="l"/>
              </a:tabLst>
            </a:pPr>
            <a:r>
              <a:rPr lang="fr-BE" sz="3200" b="0" strike="noStrike" spc="-1" dirty="0">
                <a:solidFill>
                  <a:srgbClr val="000000"/>
                </a:solidFill>
                <a:latin typeface="Garamond"/>
                <a:ea typeface="Microsoft YaHei"/>
              </a:rPr>
              <a:t>En lieu d’accroche, en cabinet, en vidéoconférence, à domicile</a:t>
            </a:r>
            <a:endParaRPr lang="fr-FR" sz="3200" b="0" strike="noStrike" spc="-1" dirty="0">
              <a:solidFill>
                <a:srgbClr val="000000"/>
              </a:solidFill>
              <a:latin typeface="Calibri"/>
              <a:ea typeface="Microsoft YaHei"/>
            </a:endParaRPr>
          </a:p>
          <a:p>
            <a:pPr lvl="1">
              <a:lnSpc>
                <a:spcPct val="120000"/>
              </a:lnSpc>
              <a:buClr>
                <a:srgbClr val="13E8C9"/>
              </a:buClr>
              <a:buSzPct val="75000"/>
              <a:buFont typeface="Wingdings" charset="2"/>
              <a:buChar char=""/>
              <a:tabLst>
                <a:tab pos="0" algn="l"/>
              </a:tabLst>
            </a:pPr>
            <a:r>
              <a:rPr lang="fr-BE" sz="3200" u="sng" spc="-1" dirty="0">
                <a:solidFill>
                  <a:srgbClr val="000000"/>
                </a:solidFill>
                <a:latin typeface="Garamond"/>
                <a:ea typeface="Microsoft YaHei"/>
              </a:rPr>
              <a:t>Séances de groupe </a:t>
            </a:r>
            <a:endParaRPr lang="fr-FR" sz="3200" u="sng" spc="-1" dirty="0">
              <a:solidFill>
                <a:srgbClr val="000000"/>
              </a:solidFill>
              <a:latin typeface="Garamond"/>
              <a:ea typeface="Microsoft YaHei"/>
            </a:endParaRPr>
          </a:p>
          <a:p>
            <a:pPr lvl="2">
              <a:lnSpc>
                <a:spcPct val="120000"/>
              </a:lnSpc>
              <a:buClr>
                <a:srgbClr val="13E8C9"/>
              </a:buClr>
              <a:buSzPct val="75000"/>
              <a:buFont typeface="Wingdings" charset="2"/>
              <a:buChar char=""/>
              <a:tabLst>
                <a:tab pos="0" algn="l"/>
              </a:tabLst>
            </a:pPr>
            <a:r>
              <a:rPr lang="fr-BE" sz="2800" spc="-1" dirty="0">
                <a:solidFill>
                  <a:srgbClr val="000000"/>
                </a:solidFill>
                <a:latin typeface="Garamond"/>
                <a:ea typeface="Microsoft YaHei"/>
              </a:rPr>
              <a:t>minimum 4 participants </a:t>
            </a:r>
            <a:r>
              <a:rPr lang="fr-BE" sz="2800" i="1" spc="-1" dirty="0">
                <a:solidFill>
                  <a:srgbClr val="000000"/>
                </a:solidFill>
                <a:latin typeface="Garamond"/>
                <a:ea typeface="Microsoft YaHei"/>
              </a:rPr>
              <a:t>(enregistrement des présences par le NISS)</a:t>
            </a:r>
            <a:endParaRPr lang="fr-FR" sz="2800" i="1" spc="-1" dirty="0">
              <a:solidFill>
                <a:srgbClr val="000000"/>
              </a:solidFill>
              <a:latin typeface="Garamond"/>
              <a:ea typeface="Microsoft YaHei"/>
            </a:endParaRPr>
          </a:p>
          <a:p>
            <a:pPr lvl="2">
              <a:lnSpc>
                <a:spcPct val="120000"/>
              </a:lnSpc>
              <a:buClr>
                <a:srgbClr val="13E8C9"/>
              </a:buClr>
              <a:buSzPct val="75000"/>
              <a:buFont typeface="Wingdings" charset="2"/>
              <a:buChar char=""/>
              <a:tabLst>
                <a:tab pos="0" algn="l"/>
              </a:tabLst>
            </a:pPr>
            <a:r>
              <a:rPr lang="fr-BE" sz="2800" spc="-1" dirty="0">
                <a:solidFill>
                  <a:srgbClr val="000000"/>
                </a:solidFill>
                <a:latin typeface="Garamond"/>
                <a:ea typeface="Microsoft YaHei"/>
              </a:rPr>
              <a:t>un nombre de programmes non limité</a:t>
            </a:r>
            <a:endParaRPr lang="fr-FR" sz="2800" spc="-1" dirty="0">
              <a:solidFill>
                <a:srgbClr val="000000"/>
              </a:solidFill>
              <a:latin typeface="Garamond"/>
              <a:ea typeface="Microsoft YaHei"/>
            </a:endParaRPr>
          </a:p>
          <a:p>
            <a:pPr marL="685800" lvl="1" indent="-228600">
              <a:lnSpc>
                <a:spcPct val="120000"/>
              </a:lnSpc>
              <a:buClr>
                <a:srgbClr val="13E8C9"/>
              </a:buClr>
              <a:buSzPct val="75000"/>
              <a:buFont typeface="Wingdings" charset="2"/>
              <a:buChar char=""/>
              <a:tabLst>
                <a:tab pos="0" algn="l"/>
              </a:tabLst>
            </a:pPr>
            <a:r>
              <a:rPr lang="fr-BE" sz="3200" b="0" u="sng" strike="noStrike" spc="-1" dirty="0">
                <a:solidFill>
                  <a:srgbClr val="000000"/>
                </a:solidFill>
                <a:uFillTx/>
                <a:latin typeface="Garamond"/>
                <a:ea typeface="Microsoft YaHei"/>
              </a:rPr>
              <a:t>Séances </a:t>
            </a:r>
            <a:r>
              <a:rPr lang="fr-BE" sz="2800" b="0" u="sng" strike="noStrike" spc="-1" dirty="0">
                <a:solidFill>
                  <a:srgbClr val="000000"/>
                </a:solidFill>
                <a:uFillTx/>
                <a:latin typeface="Garamond"/>
                <a:ea typeface="Microsoft YaHei"/>
              </a:rPr>
              <a:t>individuelles</a:t>
            </a:r>
            <a:endParaRPr lang="fr-FR" sz="2800" b="0" strike="noStrike" spc="-1" dirty="0">
              <a:solidFill>
                <a:srgbClr val="000000"/>
              </a:solidFill>
              <a:latin typeface="Calibri"/>
              <a:ea typeface="Microsoft YaHei"/>
            </a:endParaRPr>
          </a:p>
          <a:p>
            <a:pPr marL="1143000" lvl="2" indent="-228600">
              <a:lnSpc>
                <a:spcPct val="120000"/>
              </a:lnSpc>
              <a:buClr>
                <a:srgbClr val="13E8C9"/>
              </a:buClr>
              <a:buSzPct val="75000"/>
              <a:buFont typeface="Wingdings" charset="2"/>
              <a:buChar char=""/>
              <a:tabLst>
                <a:tab pos="0" algn="l"/>
              </a:tabLst>
            </a:pPr>
            <a:r>
              <a:rPr lang="fr-BE" sz="2800" b="0" strike="noStrike" spc="-1" dirty="0">
                <a:solidFill>
                  <a:srgbClr val="000000"/>
                </a:solidFill>
                <a:latin typeface="Garamond"/>
                <a:ea typeface="Microsoft YaHei"/>
              </a:rPr>
              <a:t>Une moyenne de 10 séances pour les enfants-ados (avec un maximum de 20)</a:t>
            </a:r>
            <a:endParaRPr lang="fr-FR" sz="2800" b="0" strike="noStrike" spc="-1" dirty="0">
              <a:solidFill>
                <a:srgbClr val="000000"/>
              </a:solidFill>
              <a:latin typeface="Calibri"/>
              <a:ea typeface="Microsoft YaHei"/>
            </a:endParaRPr>
          </a:p>
          <a:p>
            <a:pPr marL="1143000" lvl="2" indent="-228600">
              <a:lnSpc>
                <a:spcPct val="120000"/>
              </a:lnSpc>
              <a:buClr>
                <a:srgbClr val="13E8C9"/>
              </a:buClr>
              <a:buSzPct val="75000"/>
              <a:buFont typeface="Wingdings" charset="2"/>
              <a:buChar char=""/>
              <a:tabLst>
                <a:tab pos="0" algn="l"/>
              </a:tabLst>
            </a:pPr>
            <a:r>
              <a:rPr lang="fr-BE" sz="2800" b="0" strike="noStrike" spc="-1" dirty="0">
                <a:solidFill>
                  <a:srgbClr val="000000"/>
                </a:solidFill>
                <a:latin typeface="Garamond"/>
                <a:ea typeface="Microsoft YaHei"/>
              </a:rPr>
              <a:t>Une moyenne de 8 séances pour les adultes (avec un maximum de 20)</a:t>
            </a:r>
            <a:endParaRPr lang="fr-FR" sz="2800" b="0" strike="noStrike" spc="-1" dirty="0">
              <a:solidFill>
                <a:srgbClr val="000000"/>
              </a:solidFill>
              <a:latin typeface="Calibri"/>
              <a:ea typeface="Microsoft YaHei"/>
            </a:endParaRPr>
          </a:p>
          <a:p>
            <a:pPr marL="685800" lvl="1" indent="-228600">
              <a:lnSpc>
                <a:spcPct val="120000"/>
              </a:lnSpc>
              <a:buClr>
                <a:srgbClr val="13E8C9"/>
              </a:buClr>
              <a:buSzPct val="75000"/>
              <a:buFont typeface="Wingdings" charset="2"/>
              <a:buChar char=""/>
              <a:tabLst>
                <a:tab pos="0" algn="l"/>
              </a:tabLst>
            </a:pPr>
            <a:r>
              <a:rPr lang="fr-BE" sz="3200" b="0" strike="noStrike" spc="-1" dirty="0">
                <a:solidFill>
                  <a:srgbClr val="000000"/>
                </a:solidFill>
                <a:latin typeface="Garamond"/>
                <a:ea typeface="Microsoft YaHei"/>
              </a:rPr>
              <a:t>Accessible sur base du bilan fonctionnel et </a:t>
            </a:r>
            <a:r>
              <a:rPr lang="fr-BE" sz="3200" b="1" strike="noStrike" spc="-1" dirty="0">
                <a:solidFill>
                  <a:srgbClr val="000000"/>
                </a:solidFill>
                <a:latin typeface="Garamond"/>
                <a:ea typeface="Microsoft YaHei"/>
              </a:rPr>
              <a:t>en concertation avec le médecin généraliste</a:t>
            </a:r>
            <a:endParaRPr lang="fr-FR" sz="3200" b="0" strike="noStrike" spc="-1" dirty="0">
              <a:solidFill>
                <a:srgbClr val="000000"/>
              </a:solidFill>
              <a:latin typeface="Calibri"/>
              <a:ea typeface="Microsoft YaHei"/>
            </a:endParaRPr>
          </a:p>
          <a:p>
            <a:pPr>
              <a:lnSpc>
                <a:spcPct val="100000"/>
              </a:lnSpc>
              <a:buNone/>
              <a:tabLst>
                <a:tab pos="0" algn="l"/>
              </a:tabLst>
            </a:pPr>
            <a:endParaRPr lang="fr-FR" sz="2800" b="0" strike="noStrike" spc="-1" dirty="0">
              <a:solidFill>
                <a:srgbClr val="000000"/>
              </a:solidFill>
              <a:latin typeface="Calibri"/>
              <a:ea typeface="Microsoft YaHei"/>
            </a:endParaRPr>
          </a:p>
        </p:txBody>
      </p:sp>
      <p:sp>
        <p:nvSpPr>
          <p:cNvPr id="109" name="Titre 1"/>
          <p:cNvSpPr/>
          <p:nvPr/>
        </p:nvSpPr>
        <p:spPr>
          <a:xfrm>
            <a:off x="838080" y="403560"/>
            <a:ext cx="9143640" cy="1043640"/>
          </a:xfrm>
          <a:prstGeom prst="roundRect">
            <a:avLst>
              <a:gd name="adj" fmla="val 16667"/>
            </a:avLst>
          </a:prstGeom>
          <a:solidFill>
            <a:schemeClr val="bg1">
              <a:lumMod val="95000"/>
            </a:schemeClr>
          </a:solidFill>
          <a:ln w="0">
            <a:solidFill>
              <a:srgbClr val="00618C"/>
            </a:solidFill>
          </a:ln>
        </p:spPr>
        <p:style>
          <a:lnRef idx="0">
            <a:scrgbClr r="0" g="0" b="0"/>
          </a:lnRef>
          <a:fillRef idx="0">
            <a:scrgbClr r="0" g="0" b="0"/>
          </a:fillRef>
          <a:effectRef idx="0">
            <a:scrgbClr r="0" g="0" b="0"/>
          </a:effectRef>
          <a:fontRef idx="minor"/>
        </p:style>
        <p:txBody>
          <a:bodyPr anchor="ctr">
            <a:normAutofit fontScale="61500" lnSpcReduction="10000"/>
          </a:bodyPr>
          <a:lstStyle/>
          <a:p>
            <a:pPr>
              <a:lnSpc>
                <a:spcPct val="120000"/>
              </a:lnSpc>
              <a:buNone/>
            </a:pPr>
            <a:r>
              <a:rPr lang="fr-BE" sz="4000" b="1" strike="noStrike" spc="-1">
                <a:solidFill>
                  <a:srgbClr val="00618C"/>
                </a:solidFill>
                <a:latin typeface="Garamond"/>
                <a:ea typeface="Microsoft YaHei"/>
              </a:rPr>
              <a:t>Convention 2024-2026. </a:t>
            </a:r>
            <a:r>
              <a:rPr lang="fr-BE" sz="4000" b="1" strike="noStrike" spc="-1">
                <a:solidFill>
                  <a:srgbClr val="13E8C9"/>
                </a:solidFill>
                <a:latin typeface="Garamond"/>
                <a:ea typeface="Microsoft YaHei"/>
              </a:rPr>
              <a:t>Soins avec le public – fonction 3</a:t>
            </a:r>
            <a:endParaRPr lang="fr-BE" sz="4000" b="0" strike="noStrike" spc="-1">
              <a:latin typeface="Arial"/>
            </a:endParaRPr>
          </a:p>
          <a:p>
            <a:pPr>
              <a:lnSpc>
                <a:spcPct val="120000"/>
              </a:lnSpc>
              <a:buNone/>
            </a:pPr>
            <a:r>
              <a:rPr lang="fr-BE" sz="4400" b="1" strike="noStrike" spc="-1">
                <a:solidFill>
                  <a:srgbClr val="00618C"/>
                </a:solidFill>
                <a:latin typeface="Garamond"/>
                <a:ea typeface="Microsoft YaHei"/>
              </a:rPr>
              <a:t>Les traitements psychologiques pour les problèmes légers à modérés</a:t>
            </a:r>
            <a:endParaRPr lang="fr-BE" sz="4400" b="0" strike="noStrike" spc="-1">
              <a:latin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PlaceHolder 1"/>
          <p:cNvSpPr>
            <a:spLocks noGrp="1"/>
          </p:cNvSpPr>
          <p:nvPr>
            <p:ph/>
          </p:nvPr>
        </p:nvSpPr>
        <p:spPr>
          <a:xfrm>
            <a:off x="838080" y="1717920"/>
            <a:ext cx="10779840" cy="4888440"/>
          </a:xfrm>
          <a:prstGeom prst="rect">
            <a:avLst/>
          </a:prstGeom>
          <a:noFill/>
          <a:ln w="12600">
            <a:solidFill>
              <a:srgbClr val="13E8C9"/>
            </a:solidFill>
            <a:round/>
          </a:ln>
        </p:spPr>
        <p:txBody>
          <a:bodyPr anchor="t">
            <a:normAutofit/>
          </a:bodyPr>
          <a:lstStyle/>
          <a:p>
            <a:pPr>
              <a:lnSpc>
                <a:spcPct val="90000"/>
              </a:lnSpc>
              <a:spcBef>
                <a:spcPts val="1417"/>
              </a:spcBef>
              <a:buNone/>
            </a:pPr>
            <a:endParaRPr lang="fr-FR" sz="2500" b="0" strike="noStrike" spc="-1">
              <a:solidFill>
                <a:srgbClr val="000000"/>
              </a:solidFill>
              <a:latin typeface="Calibri"/>
            </a:endParaRPr>
          </a:p>
          <a:p>
            <a:pPr marL="343080" lvl="1" indent="-343080">
              <a:lnSpc>
                <a:spcPct val="100000"/>
              </a:lnSpc>
              <a:buClr>
                <a:srgbClr val="13E8C9"/>
              </a:buClr>
              <a:buSzPct val="75000"/>
              <a:buFont typeface="Wingdings" charset="2"/>
              <a:buChar char=""/>
            </a:pPr>
            <a:r>
              <a:rPr lang="fr-BE" sz="2500" b="0" strike="noStrike" spc="-1">
                <a:solidFill>
                  <a:srgbClr val="000000"/>
                </a:solidFill>
                <a:latin typeface="Garamond"/>
                <a:ea typeface="Microsoft YaHei"/>
              </a:rPr>
              <a:t>Échanger des connaissances et des conseils et apporter un soutien aux acteurs de première ligne concernant une ou plusieurs personne(s) – </a:t>
            </a:r>
            <a:r>
              <a:rPr lang="fr-BE" sz="2500" b="0" u="sng" strike="noStrike" spc="-1">
                <a:solidFill>
                  <a:srgbClr val="000000"/>
                </a:solidFill>
                <a:uFillTx/>
                <a:latin typeface="Garamond"/>
                <a:ea typeface="Microsoft YaHei"/>
              </a:rPr>
              <a:t>concertation multidisciplinaire</a:t>
            </a:r>
            <a:endParaRPr lang="fr-FR" sz="2500" b="0" strike="noStrike" spc="-1">
              <a:solidFill>
                <a:srgbClr val="000000"/>
              </a:solidFill>
              <a:latin typeface="Calibri"/>
            </a:endParaRPr>
          </a:p>
          <a:p>
            <a:pPr marL="343080" lvl="1" indent="-343080">
              <a:lnSpc>
                <a:spcPct val="100000"/>
              </a:lnSpc>
              <a:buClr>
                <a:srgbClr val="13E8C9"/>
              </a:buClr>
              <a:buSzPct val="75000"/>
              <a:buFont typeface="Wingdings" charset="2"/>
              <a:buChar char=""/>
            </a:pPr>
            <a:r>
              <a:rPr lang="fr-BE" sz="2500" b="0" strike="noStrike" spc="-1">
                <a:solidFill>
                  <a:srgbClr val="000000"/>
                </a:solidFill>
                <a:latin typeface="Garamond"/>
                <a:ea typeface="Microsoft YaHei"/>
              </a:rPr>
              <a:t>Apporter un soutien aux acteurs de première ligne par le biais de la </a:t>
            </a:r>
            <a:r>
              <a:rPr lang="fr-BE" sz="2500" b="0" u="sng" strike="noStrike" spc="-1">
                <a:solidFill>
                  <a:srgbClr val="000000"/>
                </a:solidFill>
                <a:uFillTx/>
                <a:latin typeface="Garamond"/>
                <a:ea typeface="Microsoft YaHei"/>
              </a:rPr>
              <a:t>co-consultation</a:t>
            </a:r>
            <a:endParaRPr lang="fr-FR" sz="2500" b="0" strike="noStrike" spc="-1">
              <a:solidFill>
                <a:srgbClr val="000000"/>
              </a:solidFill>
              <a:latin typeface="Calibri"/>
            </a:endParaRPr>
          </a:p>
          <a:p>
            <a:pPr marL="343080" lvl="1" indent="-343080">
              <a:lnSpc>
                <a:spcPct val="100000"/>
              </a:lnSpc>
              <a:buClr>
                <a:srgbClr val="13E8C9"/>
              </a:buClr>
              <a:buSzPct val="75000"/>
              <a:buFont typeface="Wingdings" charset="2"/>
              <a:buChar char=""/>
            </a:pPr>
            <a:r>
              <a:rPr lang="fr-BE" sz="2500" b="0" strike="noStrike" spc="-1">
                <a:solidFill>
                  <a:srgbClr val="000000"/>
                </a:solidFill>
                <a:latin typeface="Garamond"/>
                <a:ea typeface="Microsoft YaHei"/>
              </a:rPr>
              <a:t>Apporter un soutien, partager des connaissances et de l’expertise auprès d’un groupe d'acteurs</a:t>
            </a:r>
            <a:endParaRPr lang="fr-FR" sz="2500" b="0" strike="noStrike" spc="-1">
              <a:solidFill>
                <a:srgbClr val="000000"/>
              </a:solidFill>
              <a:latin typeface="Calibri"/>
            </a:endParaRPr>
          </a:p>
          <a:p>
            <a:pPr>
              <a:lnSpc>
                <a:spcPct val="100000"/>
              </a:lnSpc>
              <a:buNone/>
            </a:pPr>
            <a:endParaRPr lang="fr-FR" sz="2800" b="0" strike="noStrike" spc="-1">
              <a:solidFill>
                <a:srgbClr val="000000"/>
              </a:solidFill>
              <a:latin typeface="Calibri"/>
            </a:endParaRPr>
          </a:p>
        </p:txBody>
      </p:sp>
      <p:sp>
        <p:nvSpPr>
          <p:cNvPr id="111" name="Titre 1"/>
          <p:cNvSpPr/>
          <p:nvPr/>
        </p:nvSpPr>
        <p:spPr>
          <a:xfrm>
            <a:off x="838080" y="394560"/>
            <a:ext cx="9143640" cy="1043640"/>
          </a:xfrm>
          <a:prstGeom prst="roundRect">
            <a:avLst>
              <a:gd name="adj" fmla="val 16667"/>
            </a:avLst>
          </a:prstGeom>
          <a:solidFill>
            <a:schemeClr val="bg1">
              <a:lumMod val="95000"/>
            </a:schemeClr>
          </a:solidFill>
          <a:ln w="0">
            <a:solidFill>
              <a:srgbClr val="00618C"/>
            </a:solidFill>
          </a:ln>
        </p:spPr>
        <p:style>
          <a:lnRef idx="0">
            <a:scrgbClr r="0" g="0" b="0"/>
          </a:lnRef>
          <a:fillRef idx="0">
            <a:scrgbClr r="0" g="0" b="0"/>
          </a:fillRef>
          <a:effectRef idx="0">
            <a:scrgbClr r="0" g="0" b="0"/>
          </a:effectRef>
          <a:fontRef idx="minor"/>
        </p:style>
        <p:txBody>
          <a:bodyPr anchor="ctr">
            <a:normAutofit fontScale="61000" lnSpcReduction="10000"/>
          </a:bodyPr>
          <a:lstStyle/>
          <a:p>
            <a:pPr>
              <a:lnSpc>
                <a:spcPct val="120000"/>
              </a:lnSpc>
              <a:buNone/>
            </a:pPr>
            <a:r>
              <a:rPr lang="fr-BE" sz="4000" b="1" strike="noStrike" spc="-1">
                <a:solidFill>
                  <a:srgbClr val="00618C"/>
                </a:solidFill>
                <a:latin typeface="Garamond"/>
                <a:ea typeface="Microsoft YaHei"/>
              </a:rPr>
              <a:t>Convention 2024-2026. </a:t>
            </a:r>
            <a:r>
              <a:rPr lang="fr-BE" sz="4000" b="1" u="sng" strike="noStrike" spc="-1">
                <a:solidFill>
                  <a:srgbClr val="13E8C9"/>
                </a:solidFill>
                <a:uFillTx/>
                <a:latin typeface="Garamond"/>
                <a:ea typeface="Microsoft YaHei"/>
              </a:rPr>
              <a:t>Soutien aux prestataires</a:t>
            </a:r>
            <a:endParaRPr lang="fr-BE" sz="4000" b="0" strike="noStrike" spc="-1">
              <a:latin typeface="Arial"/>
            </a:endParaRPr>
          </a:p>
          <a:p>
            <a:pPr>
              <a:lnSpc>
                <a:spcPct val="120000"/>
              </a:lnSpc>
              <a:buNone/>
            </a:pPr>
            <a:r>
              <a:rPr lang="fr-BE" sz="4400" b="1" strike="noStrike" spc="-1">
                <a:solidFill>
                  <a:srgbClr val="00618C"/>
                </a:solidFill>
                <a:latin typeface="Garamond"/>
                <a:ea typeface="Microsoft YaHei"/>
              </a:rPr>
              <a:t>Le soutien aux acteurs de première ligne</a:t>
            </a:r>
            <a:endParaRPr lang="fr-BE" sz="4400" b="0" strike="noStrike" spc="-1">
              <a:latin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PlaceHolder 1"/>
          <p:cNvSpPr>
            <a:spLocks noGrp="1"/>
          </p:cNvSpPr>
          <p:nvPr>
            <p:ph/>
          </p:nvPr>
        </p:nvSpPr>
        <p:spPr>
          <a:xfrm>
            <a:off x="838080" y="1717920"/>
            <a:ext cx="10779840" cy="2454030"/>
          </a:xfrm>
          <a:prstGeom prst="rect">
            <a:avLst/>
          </a:prstGeom>
          <a:noFill/>
          <a:ln w="12600">
            <a:solidFill>
              <a:srgbClr val="13E8C9"/>
            </a:solidFill>
            <a:round/>
          </a:ln>
        </p:spPr>
        <p:txBody>
          <a:bodyPr anchor="t">
            <a:normAutofit/>
          </a:bodyPr>
          <a:lstStyle/>
          <a:p>
            <a:pPr>
              <a:lnSpc>
                <a:spcPct val="90000"/>
              </a:lnSpc>
              <a:spcBef>
                <a:spcPts val="1417"/>
              </a:spcBef>
              <a:buNone/>
            </a:pPr>
            <a:endParaRPr lang="fr-FR" sz="2500" b="0" strike="noStrike" spc="-1" dirty="0">
              <a:solidFill>
                <a:srgbClr val="000000"/>
              </a:solidFill>
              <a:latin typeface="Calibri"/>
            </a:endParaRPr>
          </a:p>
          <a:p>
            <a:pPr>
              <a:lnSpc>
                <a:spcPct val="100000"/>
              </a:lnSpc>
              <a:buNone/>
              <a:tabLst>
                <a:tab pos="0" algn="l"/>
              </a:tabLst>
            </a:pPr>
            <a:r>
              <a:rPr lang="fr-BE" sz="2500" b="0" strike="noStrike" spc="-1" dirty="0">
                <a:solidFill>
                  <a:srgbClr val="000000"/>
                </a:solidFill>
                <a:latin typeface="Garamond"/>
                <a:ea typeface="Microsoft YaHei"/>
              </a:rPr>
              <a:t>Dès 2024, appel pour les lieux d'accroche suivants : </a:t>
            </a:r>
            <a:endParaRPr lang="fr-FR" sz="2500" b="0" strike="noStrike" spc="-1" dirty="0">
              <a:solidFill>
                <a:srgbClr val="000000"/>
              </a:solidFill>
              <a:latin typeface="Calibri"/>
            </a:endParaRPr>
          </a:p>
          <a:p>
            <a:pPr marL="800280" lvl="2" indent="-343080">
              <a:lnSpc>
                <a:spcPct val="100000"/>
              </a:lnSpc>
              <a:buClr>
                <a:srgbClr val="13E8C9"/>
              </a:buClr>
              <a:buSzPct val="75000"/>
              <a:buFont typeface="Wingdings" charset="2"/>
              <a:buChar char=""/>
              <a:tabLst>
                <a:tab pos="0" algn="l"/>
              </a:tabLst>
            </a:pPr>
            <a:r>
              <a:rPr lang="fr-BE" sz="2400" b="0" strike="noStrike" spc="-1" dirty="0">
                <a:solidFill>
                  <a:srgbClr val="000000"/>
                </a:solidFill>
                <a:latin typeface="Garamond"/>
                <a:ea typeface="Microsoft YaHei"/>
              </a:rPr>
              <a:t>des pratiques de médecins, </a:t>
            </a:r>
            <a:endParaRPr lang="fr-FR" sz="2400" b="0" strike="noStrike" spc="-1" dirty="0">
              <a:solidFill>
                <a:srgbClr val="000000"/>
              </a:solidFill>
              <a:latin typeface="Calibri"/>
            </a:endParaRPr>
          </a:p>
          <a:p>
            <a:pPr marL="800280" lvl="2" indent="-343080">
              <a:lnSpc>
                <a:spcPct val="100000"/>
              </a:lnSpc>
              <a:buClr>
                <a:srgbClr val="13E8C9"/>
              </a:buClr>
              <a:buSzPct val="75000"/>
              <a:buFont typeface="Wingdings" charset="2"/>
              <a:buChar char=""/>
              <a:tabLst>
                <a:tab pos="0" algn="l"/>
              </a:tabLst>
            </a:pPr>
            <a:r>
              <a:rPr lang="fr-BE" sz="2400" b="0" strike="noStrike" spc="-1" dirty="0">
                <a:solidFill>
                  <a:srgbClr val="000000"/>
                </a:solidFill>
                <a:latin typeface="Garamond"/>
                <a:ea typeface="Microsoft YaHei"/>
              </a:rPr>
              <a:t>des Services d'Aide en Milieu Ouvert </a:t>
            </a:r>
            <a:endParaRPr lang="fr-FR" sz="2400" b="0" strike="noStrike" spc="-1" dirty="0">
              <a:solidFill>
                <a:srgbClr val="000000"/>
              </a:solidFill>
              <a:latin typeface="Calibri"/>
            </a:endParaRPr>
          </a:p>
          <a:p>
            <a:pPr marL="800280" lvl="2" indent="-343080">
              <a:lnSpc>
                <a:spcPct val="100000"/>
              </a:lnSpc>
              <a:buClr>
                <a:srgbClr val="13E8C9"/>
              </a:buClr>
              <a:buSzPct val="75000"/>
              <a:buFont typeface="Wingdings" charset="2"/>
              <a:buChar char=""/>
              <a:tabLst>
                <a:tab pos="0" algn="l"/>
              </a:tabLst>
            </a:pPr>
            <a:r>
              <a:rPr lang="fr-BE" sz="2400" b="0" strike="noStrike" spc="-1" dirty="0">
                <a:solidFill>
                  <a:srgbClr val="000000"/>
                </a:solidFill>
                <a:latin typeface="Garamond"/>
                <a:ea typeface="Microsoft YaHei"/>
              </a:rPr>
              <a:t>des établissements scolaires</a:t>
            </a:r>
            <a:endParaRPr lang="fr-FR" sz="2400" b="0" strike="noStrike" spc="-1" dirty="0">
              <a:solidFill>
                <a:srgbClr val="000000"/>
              </a:solidFill>
              <a:latin typeface="Calibri"/>
            </a:endParaRPr>
          </a:p>
          <a:p>
            <a:pPr>
              <a:lnSpc>
                <a:spcPct val="100000"/>
              </a:lnSpc>
              <a:buNone/>
              <a:tabLst>
                <a:tab pos="0" algn="l"/>
              </a:tabLst>
            </a:pPr>
            <a:endParaRPr lang="fr-FR" sz="2800" b="0" strike="noStrike" spc="-1" dirty="0">
              <a:solidFill>
                <a:srgbClr val="000000"/>
              </a:solidFill>
              <a:latin typeface="Calibri"/>
            </a:endParaRPr>
          </a:p>
          <a:p>
            <a:pPr>
              <a:lnSpc>
                <a:spcPct val="100000"/>
              </a:lnSpc>
              <a:buNone/>
              <a:tabLst>
                <a:tab pos="0" algn="l"/>
              </a:tabLst>
            </a:pPr>
            <a:endParaRPr lang="fr-FR" sz="2800" b="0" strike="noStrike" spc="-1" dirty="0">
              <a:solidFill>
                <a:srgbClr val="000000"/>
              </a:solidFill>
              <a:latin typeface="Calibri"/>
            </a:endParaRPr>
          </a:p>
          <a:p>
            <a:pPr>
              <a:lnSpc>
                <a:spcPct val="100000"/>
              </a:lnSpc>
              <a:buNone/>
              <a:tabLst>
                <a:tab pos="0" algn="l"/>
              </a:tabLst>
            </a:pPr>
            <a:endParaRPr lang="fr-FR" sz="2800" b="0" strike="noStrike" spc="-1" dirty="0">
              <a:solidFill>
                <a:srgbClr val="000000"/>
              </a:solidFill>
              <a:latin typeface="Calibri"/>
            </a:endParaRPr>
          </a:p>
        </p:txBody>
      </p:sp>
      <p:sp>
        <p:nvSpPr>
          <p:cNvPr id="113" name="Titre 1"/>
          <p:cNvSpPr/>
          <p:nvPr/>
        </p:nvSpPr>
        <p:spPr>
          <a:xfrm>
            <a:off x="838080" y="376560"/>
            <a:ext cx="9143640" cy="1043640"/>
          </a:xfrm>
          <a:prstGeom prst="roundRect">
            <a:avLst>
              <a:gd name="adj" fmla="val 16667"/>
            </a:avLst>
          </a:prstGeom>
          <a:solidFill>
            <a:schemeClr val="bg1">
              <a:lumMod val="95000"/>
            </a:schemeClr>
          </a:solidFill>
          <a:ln w="0">
            <a:solidFill>
              <a:srgbClr val="00618C"/>
            </a:solidFill>
          </a:ln>
        </p:spPr>
        <p:style>
          <a:lnRef idx="0">
            <a:scrgbClr r="0" g="0" b="0"/>
          </a:lnRef>
          <a:fillRef idx="0">
            <a:scrgbClr r="0" g="0" b="0"/>
          </a:fillRef>
          <a:effectRef idx="0">
            <a:scrgbClr r="0" g="0" b="0"/>
          </a:effectRef>
          <a:fontRef idx="minor"/>
        </p:style>
        <p:txBody>
          <a:bodyPr anchor="ctr">
            <a:normAutofit fontScale="61000" lnSpcReduction="10000"/>
          </a:bodyPr>
          <a:lstStyle/>
          <a:p>
            <a:pPr>
              <a:lnSpc>
                <a:spcPct val="120000"/>
              </a:lnSpc>
              <a:buNone/>
            </a:pPr>
            <a:r>
              <a:rPr lang="fr-BE" sz="4000" b="1" strike="noStrike" spc="-1">
                <a:solidFill>
                  <a:srgbClr val="00618C"/>
                </a:solidFill>
                <a:latin typeface="Garamond"/>
                <a:ea typeface="Microsoft YaHei"/>
              </a:rPr>
              <a:t>Convention 2024-2026. </a:t>
            </a:r>
            <a:r>
              <a:rPr lang="fr-BE" sz="4000" b="1" u="sng" strike="noStrike" spc="-1">
                <a:solidFill>
                  <a:srgbClr val="13E8C9"/>
                </a:solidFill>
                <a:uFillTx/>
                <a:latin typeface="Garamond"/>
                <a:ea typeface="Microsoft YaHei"/>
              </a:rPr>
              <a:t>Soutien aux prestataires</a:t>
            </a:r>
            <a:endParaRPr lang="fr-BE" sz="4000" b="0" strike="noStrike" spc="-1">
              <a:latin typeface="Arial"/>
            </a:endParaRPr>
          </a:p>
          <a:p>
            <a:pPr>
              <a:lnSpc>
                <a:spcPct val="120000"/>
              </a:lnSpc>
              <a:buNone/>
            </a:pPr>
            <a:r>
              <a:rPr lang="fr-BE" sz="4400" b="1" strike="noStrike" spc="-1">
                <a:solidFill>
                  <a:srgbClr val="00618C"/>
                </a:solidFill>
                <a:latin typeface="Garamond"/>
                <a:ea typeface="Microsoft YaHei"/>
              </a:rPr>
              <a:t>Le soutien au travail en lieu d’accroche</a:t>
            </a:r>
            <a:endParaRPr lang="fr-BE" sz="4400" b="0" strike="noStrike" spc="-1">
              <a:latin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PlaceHolder 1"/>
          <p:cNvSpPr>
            <a:spLocks noGrp="1"/>
          </p:cNvSpPr>
          <p:nvPr>
            <p:ph/>
          </p:nvPr>
        </p:nvSpPr>
        <p:spPr>
          <a:xfrm>
            <a:off x="838080" y="1717920"/>
            <a:ext cx="10779840" cy="4888440"/>
          </a:xfrm>
          <a:prstGeom prst="rect">
            <a:avLst/>
          </a:prstGeom>
          <a:noFill/>
          <a:ln w="12600">
            <a:solidFill>
              <a:srgbClr val="13E8C9"/>
            </a:solidFill>
            <a:round/>
          </a:ln>
        </p:spPr>
        <p:txBody>
          <a:bodyPr anchor="t">
            <a:normAutofit/>
          </a:bodyPr>
          <a:lstStyle/>
          <a:p>
            <a:pPr>
              <a:lnSpc>
                <a:spcPct val="90000"/>
              </a:lnSpc>
              <a:spcBef>
                <a:spcPts val="1001"/>
              </a:spcBef>
              <a:buNone/>
              <a:tabLst>
                <a:tab pos="0" algn="l"/>
              </a:tabLst>
            </a:pPr>
            <a:r>
              <a:rPr lang="fr-BE" sz="2800" b="0" i="1" strike="noStrike" spc="-1" dirty="0">
                <a:solidFill>
                  <a:srgbClr val="00618C"/>
                </a:solidFill>
                <a:latin typeface="Garamond"/>
              </a:rPr>
              <a:t>Concertation entre les différents intervenants autour du patient, en dehors de la présence du patient, en présentiel ou vidéoconférence.</a:t>
            </a:r>
            <a:endParaRPr lang="fr-FR" sz="2800" b="0" strike="noStrike" spc="-1" dirty="0">
              <a:solidFill>
                <a:srgbClr val="000000"/>
              </a:solidFill>
              <a:latin typeface="Calibri"/>
            </a:endParaRPr>
          </a:p>
          <a:p>
            <a:pPr marL="800280" lvl="2" indent="-343080">
              <a:lnSpc>
                <a:spcPct val="120000"/>
              </a:lnSpc>
              <a:buClr>
                <a:srgbClr val="13E8C9"/>
              </a:buClr>
              <a:buSzPct val="75000"/>
              <a:buFont typeface="Wingdings" charset="2"/>
              <a:buChar char=""/>
              <a:tabLst>
                <a:tab pos="0" algn="l"/>
              </a:tabLst>
            </a:pPr>
            <a:r>
              <a:rPr lang="fr-BE" sz="2800" b="0" strike="noStrike" spc="-1" dirty="0">
                <a:solidFill>
                  <a:srgbClr val="000000"/>
                </a:solidFill>
                <a:latin typeface="Garamond"/>
                <a:ea typeface="Microsoft YaHei"/>
              </a:rPr>
              <a:t>Minimum 15 min </a:t>
            </a:r>
            <a:endParaRPr lang="fr-FR" sz="2800" b="0" strike="noStrike" spc="-1" dirty="0">
              <a:solidFill>
                <a:srgbClr val="000000"/>
              </a:solidFill>
              <a:latin typeface="Calibri"/>
            </a:endParaRPr>
          </a:p>
          <a:p>
            <a:pPr marL="800280" lvl="2" indent="-343080">
              <a:lnSpc>
                <a:spcPct val="120000"/>
              </a:lnSpc>
              <a:buClr>
                <a:srgbClr val="13E8C9"/>
              </a:buClr>
              <a:buSzPct val="75000"/>
              <a:buFont typeface="Wingdings" charset="2"/>
              <a:buChar char=""/>
              <a:tabLst>
                <a:tab pos="0" algn="l"/>
              </a:tabLst>
            </a:pPr>
            <a:r>
              <a:rPr lang="fr-BE" sz="2800" b="0" strike="noStrike" spc="-1" dirty="0">
                <a:solidFill>
                  <a:srgbClr val="000000"/>
                </a:solidFill>
                <a:latin typeface="Garamond"/>
                <a:ea typeface="Microsoft YaHei"/>
              </a:rPr>
              <a:t>Maximum  4 x 15 minutes par an</a:t>
            </a:r>
            <a:endParaRPr lang="fr-FR" sz="2800" b="0" strike="noStrike" spc="-1" dirty="0">
              <a:solidFill>
                <a:srgbClr val="000000"/>
              </a:solidFill>
              <a:latin typeface="Calibri"/>
            </a:endParaRPr>
          </a:p>
          <a:p>
            <a:pPr marL="800280" lvl="2" indent="-343080">
              <a:lnSpc>
                <a:spcPct val="120000"/>
              </a:lnSpc>
              <a:buClr>
                <a:srgbClr val="13E8C9"/>
              </a:buClr>
              <a:buSzPct val="75000"/>
              <a:buFont typeface="Wingdings" charset="2"/>
              <a:buChar char=""/>
              <a:tabLst>
                <a:tab pos="0" algn="l"/>
              </a:tabLst>
            </a:pPr>
            <a:r>
              <a:rPr lang="fr-BE" sz="2800" b="0" strike="noStrike" spc="-1" dirty="0">
                <a:solidFill>
                  <a:srgbClr val="000000"/>
                </a:solidFill>
                <a:latin typeface="Garamond"/>
                <a:ea typeface="Microsoft YaHei"/>
              </a:rPr>
              <a:t>Minimum 3 participants dont au moins 2 prestataires de soins (exemple de concertation: psychologue, médecin généraliste, assistant social)</a:t>
            </a:r>
            <a:endParaRPr lang="fr-FR" sz="2800" b="0" strike="noStrike" spc="-1" dirty="0">
              <a:solidFill>
                <a:srgbClr val="000000"/>
              </a:solidFill>
              <a:latin typeface="Calibri"/>
            </a:endParaRPr>
          </a:p>
          <a:p>
            <a:pPr>
              <a:lnSpc>
                <a:spcPct val="100000"/>
              </a:lnSpc>
              <a:buNone/>
              <a:tabLst>
                <a:tab pos="0" algn="l"/>
              </a:tabLst>
            </a:pPr>
            <a:endParaRPr lang="fr-FR" sz="2800" b="0" strike="noStrike" spc="-1" dirty="0">
              <a:solidFill>
                <a:srgbClr val="000000"/>
              </a:solidFill>
              <a:latin typeface="Calibri"/>
            </a:endParaRPr>
          </a:p>
        </p:txBody>
      </p:sp>
      <p:sp>
        <p:nvSpPr>
          <p:cNvPr id="115" name="Titre 1"/>
          <p:cNvSpPr/>
          <p:nvPr/>
        </p:nvSpPr>
        <p:spPr>
          <a:xfrm>
            <a:off x="838080" y="376560"/>
            <a:ext cx="9143640" cy="1043640"/>
          </a:xfrm>
          <a:prstGeom prst="roundRect">
            <a:avLst>
              <a:gd name="adj" fmla="val 16667"/>
            </a:avLst>
          </a:prstGeom>
          <a:solidFill>
            <a:schemeClr val="bg1">
              <a:lumMod val="95000"/>
            </a:schemeClr>
          </a:solidFill>
          <a:ln w="0">
            <a:solidFill>
              <a:srgbClr val="00618C"/>
            </a:solidFill>
          </a:ln>
        </p:spPr>
        <p:style>
          <a:lnRef idx="0">
            <a:scrgbClr r="0" g="0" b="0"/>
          </a:lnRef>
          <a:fillRef idx="0">
            <a:scrgbClr r="0" g="0" b="0"/>
          </a:fillRef>
          <a:effectRef idx="0">
            <a:scrgbClr r="0" g="0" b="0"/>
          </a:effectRef>
          <a:fontRef idx="minor"/>
        </p:style>
        <p:txBody>
          <a:bodyPr anchor="ctr">
            <a:normAutofit fontScale="62000" lnSpcReduction="20000"/>
          </a:bodyPr>
          <a:lstStyle/>
          <a:p>
            <a:pPr>
              <a:lnSpc>
                <a:spcPct val="120000"/>
              </a:lnSpc>
              <a:buNone/>
            </a:pPr>
            <a:r>
              <a:rPr lang="fr-BE" sz="4000" b="1" strike="noStrike" spc="-1">
                <a:solidFill>
                  <a:srgbClr val="00618C"/>
                </a:solidFill>
                <a:latin typeface="Garamond"/>
                <a:ea typeface="Microsoft YaHei"/>
              </a:rPr>
              <a:t>Convention 2024-2026. </a:t>
            </a:r>
            <a:r>
              <a:rPr lang="fr-BE" sz="4000" b="1" u="sng" strike="noStrike" spc="-1">
                <a:solidFill>
                  <a:srgbClr val="13E8C9"/>
                </a:solidFill>
                <a:uFillTx/>
                <a:latin typeface="Garamond"/>
                <a:ea typeface="Microsoft YaHei"/>
              </a:rPr>
              <a:t>Soutien aux prestataires</a:t>
            </a:r>
            <a:endParaRPr lang="fr-BE" sz="4000" b="0" strike="noStrike" spc="-1">
              <a:latin typeface="Arial"/>
            </a:endParaRPr>
          </a:p>
          <a:p>
            <a:pPr>
              <a:lnSpc>
                <a:spcPct val="120000"/>
              </a:lnSpc>
              <a:buNone/>
            </a:pPr>
            <a:r>
              <a:rPr lang="fr-BE" sz="4400" b="1" strike="noStrike" spc="-1">
                <a:solidFill>
                  <a:srgbClr val="00618C"/>
                </a:solidFill>
                <a:latin typeface="Garamond"/>
                <a:ea typeface="Microsoft YaHei"/>
              </a:rPr>
              <a:t>Les </a:t>
            </a:r>
            <a:r>
              <a:rPr lang="fr-BE" sz="4400" b="1" u="sng" strike="noStrike" spc="-1">
                <a:solidFill>
                  <a:srgbClr val="00618C"/>
                </a:solidFill>
                <a:uFillTx/>
                <a:latin typeface="Garamond"/>
                <a:ea typeface="Microsoft YaHei"/>
              </a:rPr>
              <a:t>concertations multidisciplinaires</a:t>
            </a:r>
            <a:endParaRPr lang="fr-BE" sz="4400" b="0" strike="noStrike" spc="-1">
              <a:latin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PlaceHolder 1"/>
          <p:cNvSpPr>
            <a:spLocks noGrp="1"/>
          </p:cNvSpPr>
          <p:nvPr>
            <p:ph/>
          </p:nvPr>
        </p:nvSpPr>
        <p:spPr>
          <a:xfrm>
            <a:off x="838080" y="1717920"/>
            <a:ext cx="10779840" cy="4888440"/>
          </a:xfrm>
          <a:prstGeom prst="rect">
            <a:avLst/>
          </a:prstGeom>
          <a:noFill/>
          <a:ln w="12600">
            <a:solidFill>
              <a:srgbClr val="13E8C9"/>
            </a:solidFill>
            <a:round/>
          </a:ln>
        </p:spPr>
        <p:txBody>
          <a:bodyPr anchor="t">
            <a:normAutofit/>
          </a:bodyPr>
          <a:lstStyle/>
          <a:p>
            <a:pPr>
              <a:lnSpc>
                <a:spcPct val="90000"/>
              </a:lnSpc>
              <a:spcBef>
                <a:spcPts val="1001"/>
              </a:spcBef>
              <a:buNone/>
              <a:tabLst>
                <a:tab pos="0" algn="l"/>
              </a:tabLst>
            </a:pPr>
            <a:endParaRPr lang="fr-FR" sz="2800" b="0" strike="noStrike" spc="-1">
              <a:solidFill>
                <a:srgbClr val="000000"/>
              </a:solidFill>
              <a:latin typeface="Calibri"/>
            </a:endParaRPr>
          </a:p>
          <a:p>
            <a:pPr>
              <a:lnSpc>
                <a:spcPct val="100000"/>
              </a:lnSpc>
              <a:buNone/>
              <a:tabLst>
                <a:tab pos="0" algn="l"/>
              </a:tabLst>
            </a:pPr>
            <a:endParaRPr lang="fr-FR" sz="2800" b="0" strike="noStrike" spc="-1">
              <a:solidFill>
                <a:srgbClr val="000000"/>
              </a:solidFill>
              <a:latin typeface="Calibri"/>
            </a:endParaRPr>
          </a:p>
        </p:txBody>
      </p:sp>
      <p:sp>
        <p:nvSpPr>
          <p:cNvPr id="117" name="Titre 2"/>
          <p:cNvSpPr/>
          <p:nvPr/>
        </p:nvSpPr>
        <p:spPr>
          <a:xfrm>
            <a:off x="838080" y="376560"/>
            <a:ext cx="9143640" cy="1043640"/>
          </a:xfrm>
          <a:prstGeom prst="roundRect">
            <a:avLst>
              <a:gd name="adj" fmla="val 16667"/>
            </a:avLst>
          </a:prstGeom>
          <a:solidFill>
            <a:schemeClr val="bg1">
              <a:lumMod val="95000"/>
            </a:schemeClr>
          </a:solidFill>
          <a:ln w="0">
            <a:solidFill>
              <a:srgbClr val="00618C"/>
            </a:solidFill>
          </a:ln>
        </p:spPr>
        <p:style>
          <a:lnRef idx="0">
            <a:scrgbClr r="0" g="0" b="0"/>
          </a:lnRef>
          <a:fillRef idx="0">
            <a:scrgbClr r="0" g="0" b="0"/>
          </a:fillRef>
          <a:effectRef idx="0">
            <a:scrgbClr r="0" g="0" b="0"/>
          </a:effectRef>
          <a:fontRef idx="minor"/>
        </p:style>
        <p:txBody>
          <a:bodyPr anchor="ctr">
            <a:normAutofit/>
          </a:bodyPr>
          <a:lstStyle/>
          <a:p>
            <a:pPr>
              <a:lnSpc>
                <a:spcPct val="120000"/>
              </a:lnSpc>
              <a:buNone/>
            </a:pPr>
            <a:r>
              <a:rPr lang="fr-BE" sz="4000" b="1" strike="noStrike" spc="-1" dirty="0">
                <a:solidFill>
                  <a:srgbClr val="00618C"/>
                </a:solidFill>
                <a:latin typeface="Garamond"/>
                <a:ea typeface="Microsoft YaHei"/>
              </a:rPr>
              <a:t>Convention 2024-2026. Point d’attention</a:t>
            </a:r>
            <a:endParaRPr lang="fr-BE" sz="4000" b="0" strike="noStrike" spc="-1" dirty="0">
              <a:latin typeface="Arial"/>
            </a:endParaRPr>
          </a:p>
        </p:txBody>
      </p:sp>
      <p:sp>
        <p:nvSpPr>
          <p:cNvPr id="118" name="Espace réservé du contenu 3"/>
          <p:cNvSpPr txBox="1"/>
          <p:nvPr/>
        </p:nvSpPr>
        <p:spPr>
          <a:xfrm>
            <a:off x="838080" y="1718280"/>
            <a:ext cx="10779840" cy="4888440"/>
          </a:xfrm>
          <a:prstGeom prst="rect">
            <a:avLst/>
          </a:prstGeom>
          <a:noFill/>
          <a:ln w="12600">
            <a:solidFill>
              <a:srgbClr val="13E8C9"/>
            </a:solidFill>
            <a:round/>
          </a:ln>
        </p:spPr>
        <p:txBody>
          <a:bodyPr anchor="t">
            <a:normAutofit/>
          </a:bodyPr>
          <a:lstStyle/>
          <a:p>
            <a:pPr>
              <a:lnSpc>
                <a:spcPct val="90000"/>
              </a:lnSpc>
              <a:spcBef>
                <a:spcPts val="1001"/>
              </a:spcBef>
              <a:buNone/>
              <a:tabLst>
                <a:tab pos="0" algn="l"/>
              </a:tabLst>
            </a:pPr>
            <a:endParaRPr lang="fr-FR" sz="2800" b="0" strike="noStrike" spc="-1">
              <a:solidFill>
                <a:srgbClr val="000000"/>
              </a:solidFill>
              <a:latin typeface="Calibri"/>
            </a:endParaRPr>
          </a:p>
          <a:p>
            <a:pPr>
              <a:lnSpc>
                <a:spcPct val="100000"/>
              </a:lnSpc>
              <a:buNone/>
              <a:tabLst>
                <a:tab pos="0" algn="l"/>
              </a:tabLst>
            </a:pPr>
            <a:endParaRPr lang="fr-FR" sz="2800" b="0" strike="noStrike" spc="-1">
              <a:solidFill>
                <a:srgbClr val="000000"/>
              </a:solidFill>
              <a:latin typeface="Calibri"/>
            </a:endParaRPr>
          </a:p>
        </p:txBody>
      </p:sp>
      <p:sp>
        <p:nvSpPr>
          <p:cNvPr id="119" name="Espace réservé du contenu 4"/>
          <p:cNvSpPr txBox="1"/>
          <p:nvPr/>
        </p:nvSpPr>
        <p:spPr>
          <a:xfrm>
            <a:off x="838080" y="1718280"/>
            <a:ext cx="10779840" cy="4888440"/>
          </a:xfrm>
          <a:prstGeom prst="rect">
            <a:avLst/>
          </a:prstGeom>
          <a:noFill/>
          <a:ln w="12600">
            <a:solidFill>
              <a:srgbClr val="13E8C9"/>
            </a:solidFill>
            <a:round/>
          </a:ln>
        </p:spPr>
        <p:txBody>
          <a:bodyPr anchor="t">
            <a:normAutofit/>
          </a:bodyPr>
          <a:lstStyle/>
          <a:p>
            <a:pPr>
              <a:lnSpc>
                <a:spcPct val="90000"/>
              </a:lnSpc>
              <a:spcBef>
                <a:spcPts val="1001"/>
              </a:spcBef>
              <a:buNone/>
              <a:tabLst>
                <a:tab pos="0" algn="l"/>
              </a:tabLst>
            </a:pPr>
            <a:endParaRPr lang="fr-FR" sz="2800" b="0" strike="noStrike" spc="-1">
              <a:solidFill>
                <a:srgbClr val="000000"/>
              </a:solidFill>
              <a:latin typeface="Calibri"/>
            </a:endParaRPr>
          </a:p>
          <a:p>
            <a:pPr>
              <a:lnSpc>
                <a:spcPct val="100000"/>
              </a:lnSpc>
              <a:buNone/>
              <a:tabLst>
                <a:tab pos="0" algn="l"/>
              </a:tabLst>
            </a:pPr>
            <a:endParaRPr lang="fr-FR" sz="2800" b="0" strike="noStrike" spc="-1">
              <a:solidFill>
                <a:srgbClr val="000000"/>
              </a:solidFill>
              <a:latin typeface="Calibri"/>
            </a:endParaRPr>
          </a:p>
        </p:txBody>
      </p:sp>
      <p:sp>
        <p:nvSpPr>
          <p:cNvPr id="120" name="ZoneTexte 119"/>
          <p:cNvSpPr txBox="1"/>
          <p:nvPr/>
        </p:nvSpPr>
        <p:spPr>
          <a:xfrm>
            <a:off x="1800000" y="1980000"/>
            <a:ext cx="8460000" cy="2339640"/>
          </a:xfrm>
          <a:prstGeom prst="rect">
            <a:avLst/>
          </a:prstGeom>
          <a:noFill/>
          <a:ln w="0">
            <a:noFill/>
          </a:ln>
        </p:spPr>
        <p:txBody>
          <a:bodyPr lIns="90000" tIns="45000" rIns="90000" bIns="45000" anchor="t">
            <a:noAutofit/>
          </a:bodyPr>
          <a:lstStyle/>
          <a:p>
            <a:pPr>
              <a:buClr>
                <a:srgbClr val="92D050"/>
              </a:buClr>
            </a:pPr>
            <a:r>
              <a:rPr lang="fr-BE" sz="2400" strike="noStrike" spc="-1" dirty="0">
                <a:solidFill>
                  <a:srgbClr val="000000"/>
                </a:solidFill>
                <a:latin typeface="Garamond"/>
                <a:ea typeface="Microsoft YaHei"/>
              </a:rPr>
              <a:t>Le budget de cette convention est un budget à enveloppe fermée. </a:t>
            </a:r>
          </a:p>
          <a:p>
            <a:pPr marL="800280" lvl="2" indent="-343080">
              <a:spcBef>
                <a:spcPts val="500"/>
              </a:spcBef>
              <a:buClr>
                <a:srgbClr val="13E8C9"/>
              </a:buClr>
              <a:buSzPct val="75000"/>
              <a:buFont typeface="Wingdings" charset="2"/>
              <a:buChar char=""/>
              <a:tabLst>
                <a:tab pos="0" algn="l"/>
              </a:tabLst>
            </a:pPr>
            <a:r>
              <a:rPr lang="fr-BE" sz="2400" spc="-1" dirty="0">
                <a:solidFill>
                  <a:srgbClr val="000000"/>
                </a:solidFill>
                <a:latin typeface="Garamond"/>
                <a:ea typeface="Microsoft YaHei"/>
              </a:rPr>
              <a:t>Il y aura donc une limitation globale du nombre d’heures des psychologues </a:t>
            </a:r>
          </a:p>
          <a:p>
            <a:pPr marL="800280" lvl="2" indent="-343080">
              <a:spcBef>
                <a:spcPts val="500"/>
              </a:spcBef>
              <a:buClr>
                <a:srgbClr val="13E8C9"/>
              </a:buClr>
              <a:buSzPct val="75000"/>
              <a:buFont typeface="Wingdings" charset="2"/>
              <a:buChar char=""/>
              <a:tabLst>
                <a:tab pos="0" algn="l"/>
              </a:tabLst>
            </a:pPr>
            <a:r>
              <a:rPr lang="fr-BE" sz="2400" spc="-1" dirty="0">
                <a:solidFill>
                  <a:srgbClr val="000000"/>
                </a:solidFill>
                <a:latin typeface="Garamond"/>
                <a:ea typeface="Microsoft YaHei"/>
              </a:rPr>
              <a:t>Il est prévu qu’une </a:t>
            </a:r>
            <a:r>
              <a:rPr lang="fr-BE" sz="2400" spc="-1">
                <a:solidFill>
                  <a:srgbClr val="000000"/>
                </a:solidFill>
                <a:latin typeface="Garamond"/>
                <a:ea typeface="Microsoft YaHei"/>
              </a:rPr>
              <a:t>évaluation soit menée</a:t>
            </a:r>
            <a:endParaRPr lang="fr-BE" sz="2400" spc="-1" dirty="0">
              <a:solidFill>
                <a:srgbClr val="000000"/>
              </a:solidFill>
              <a:latin typeface="Garamond"/>
              <a:ea typeface="Microsoft YaHe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Titre 1"/>
          <p:cNvSpPr/>
          <p:nvPr/>
        </p:nvSpPr>
        <p:spPr>
          <a:xfrm>
            <a:off x="838080" y="376560"/>
            <a:ext cx="9143640" cy="1043640"/>
          </a:xfrm>
          <a:prstGeom prst="roundRect">
            <a:avLst>
              <a:gd name="adj" fmla="val 16667"/>
            </a:avLst>
          </a:prstGeom>
          <a:solidFill>
            <a:schemeClr val="bg1">
              <a:lumMod val="95000"/>
            </a:schemeClr>
          </a:solidFill>
          <a:ln w="0">
            <a:solidFill>
              <a:srgbClr val="00618C"/>
            </a:solidFill>
          </a:ln>
        </p:spPr>
        <p:style>
          <a:lnRef idx="0">
            <a:scrgbClr r="0" g="0" b="0"/>
          </a:lnRef>
          <a:fillRef idx="0">
            <a:scrgbClr r="0" g="0" b="0"/>
          </a:fillRef>
          <a:effectRef idx="0">
            <a:scrgbClr r="0" g="0" b="0"/>
          </a:effectRef>
          <a:fontRef idx="minor"/>
        </p:style>
        <p:txBody>
          <a:bodyPr anchor="ctr">
            <a:normAutofit fontScale="59000" lnSpcReduction="20000"/>
          </a:bodyPr>
          <a:lstStyle/>
          <a:p>
            <a:pPr>
              <a:lnSpc>
                <a:spcPct val="120000"/>
              </a:lnSpc>
              <a:buNone/>
            </a:pPr>
            <a:r>
              <a:rPr lang="fr-BE" sz="4000" b="1" strike="noStrike" spc="-1" dirty="0">
                <a:solidFill>
                  <a:srgbClr val="00618C"/>
                </a:solidFill>
                <a:latin typeface="Garamond"/>
                <a:ea typeface="Microsoft YaHei"/>
              </a:rPr>
              <a:t>Convention 2024-2026. I</a:t>
            </a:r>
            <a:r>
              <a:rPr lang="fr-BE" sz="4400" b="1" strike="noStrike" spc="-1" dirty="0">
                <a:solidFill>
                  <a:srgbClr val="00618C"/>
                </a:solidFill>
                <a:latin typeface="Garamond"/>
                <a:ea typeface="Microsoft YaHei"/>
              </a:rPr>
              <a:t>ntervention personnelle du bénéficiaire,  système du tiers-payant </a:t>
            </a:r>
            <a:endParaRPr lang="fr-BE" sz="4400" b="0" strike="noStrike" spc="-1" dirty="0">
              <a:latin typeface="Arial"/>
            </a:endParaRPr>
          </a:p>
        </p:txBody>
      </p:sp>
      <p:graphicFrame>
        <p:nvGraphicFramePr>
          <p:cNvPr id="122" name="Tableau 3"/>
          <p:cNvGraphicFramePr/>
          <p:nvPr>
            <p:extLst>
              <p:ext uri="{D42A27DB-BD31-4B8C-83A1-F6EECF244321}">
                <p14:modId xmlns:p14="http://schemas.microsoft.com/office/powerpoint/2010/main" val="4268848789"/>
              </p:ext>
            </p:extLst>
          </p:nvPr>
        </p:nvGraphicFramePr>
        <p:xfrm>
          <a:off x="838079" y="1555185"/>
          <a:ext cx="10106145" cy="4998720"/>
        </p:xfrm>
        <a:graphic>
          <a:graphicData uri="http://schemas.openxmlformats.org/drawingml/2006/table">
            <a:tbl>
              <a:tblPr/>
              <a:tblGrid>
                <a:gridCol w="2199066">
                  <a:extLst>
                    <a:ext uri="{9D8B030D-6E8A-4147-A177-3AD203B41FA5}">
                      <a16:colId xmlns:a16="http://schemas.microsoft.com/office/drawing/2014/main" val="20000"/>
                    </a:ext>
                  </a:extLst>
                </a:gridCol>
                <a:gridCol w="1923871">
                  <a:extLst>
                    <a:ext uri="{9D8B030D-6E8A-4147-A177-3AD203B41FA5}">
                      <a16:colId xmlns:a16="http://schemas.microsoft.com/office/drawing/2014/main" val="20001"/>
                    </a:ext>
                  </a:extLst>
                </a:gridCol>
                <a:gridCol w="2211122">
                  <a:extLst>
                    <a:ext uri="{9D8B030D-6E8A-4147-A177-3AD203B41FA5}">
                      <a16:colId xmlns:a16="http://schemas.microsoft.com/office/drawing/2014/main" val="20002"/>
                    </a:ext>
                  </a:extLst>
                </a:gridCol>
                <a:gridCol w="1973756">
                  <a:extLst>
                    <a:ext uri="{9D8B030D-6E8A-4147-A177-3AD203B41FA5}">
                      <a16:colId xmlns:a16="http://schemas.microsoft.com/office/drawing/2014/main" val="20003"/>
                    </a:ext>
                  </a:extLst>
                </a:gridCol>
                <a:gridCol w="1798330">
                  <a:extLst>
                    <a:ext uri="{9D8B030D-6E8A-4147-A177-3AD203B41FA5}">
                      <a16:colId xmlns:a16="http://schemas.microsoft.com/office/drawing/2014/main" val="20004"/>
                    </a:ext>
                  </a:extLst>
                </a:gridCol>
              </a:tblGrid>
              <a:tr h="900938">
                <a:tc>
                  <a:txBody>
                    <a:bodyPr/>
                    <a:lstStyle/>
                    <a:p>
                      <a:pPr>
                        <a:lnSpc>
                          <a:spcPct val="100000"/>
                        </a:lnSpc>
                        <a:buNone/>
                      </a:pPr>
                      <a:r>
                        <a:rPr lang="fr-BE" sz="1800" b="1" strike="noStrike" spc="-1" dirty="0">
                          <a:solidFill>
                            <a:srgbClr val="FFFFFF"/>
                          </a:solidFill>
                          <a:latin typeface="Garamond"/>
                        </a:rPr>
                        <a:t>Fonction</a:t>
                      </a:r>
                      <a:endParaRPr lang="fr-BE" sz="1800" b="0" strike="noStrike" spc="-1" dirty="0">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4472C4"/>
                    </a:solidFill>
                  </a:tcPr>
                </a:tc>
                <a:tc>
                  <a:txBody>
                    <a:bodyPr/>
                    <a:lstStyle/>
                    <a:p>
                      <a:pPr>
                        <a:lnSpc>
                          <a:spcPct val="100000"/>
                        </a:lnSpc>
                        <a:buNone/>
                      </a:pPr>
                      <a:r>
                        <a:rPr lang="fr-BE" sz="1800" b="1" strike="noStrike" spc="-1" dirty="0">
                          <a:solidFill>
                            <a:srgbClr val="FFFFFF"/>
                          </a:solidFill>
                          <a:latin typeface="Garamond"/>
                        </a:rPr>
                        <a:t>Jusque 23 ans </a:t>
                      </a:r>
                      <a:r>
                        <a:rPr lang="fr-BE" sz="1200" b="1" strike="noStrike" spc="-1" dirty="0">
                          <a:solidFill>
                            <a:srgbClr val="FFFFFF"/>
                          </a:solidFill>
                          <a:latin typeface="Garamond"/>
                        </a:rPr>
                        <a:t>compris, en individuel et en groupe</a:t>
                      </a:r>
                      <a:endParaRPr lang="fr-BE" sz="1200" b="0" strike="noStrike" spc="-1" dirty="0">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4472C4"/>
                    </a:solidFill>
                  </a:tcPr>
                </a:tc>
                <a:tc>
                  <a:txBody>
                    <a:bodyPr/>
                    <a:lstStyle/>
                    <a:p>
                      <a:pPr>
                        <a:lnSpc>
                          <a:spcPct val="100000"/>
                        </a:lnSpc>
                        <a:buNone/>
                      </a:pPr>
                      <a:r>
                        <a:rPr lang="fr-BE" sz="1800" b="1" strike="noStrike" spc="-1">
                          <a:solidFill>
                            <a:srgbClr val="FFFFFF"/>
                          </a:solidFill>
                          <a:latin typeface="Garamond"/>
                        </a:rPr>
                        <a:t>A partir de 24 ans en individuel</a:t>
                      </a:r>
                      <a:endParaRPr lang="fr-BE"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4472C4"/>
                    </a:solidFill>
                  </a:tcPr>
                </a:tc>
                <a:tc>
                  <a:txBody>
                    <a:bodyPr/>
                    <a:lstStyle/>
                    <a:p>
                      <a:pPr>
                        <a:lnSpc>
                          <a:spcPct val="100000"/>
                        </a:lnSpc>
                        <a:buNone/>
                      </a:pPr>
                      <a:r>
                        <a:rPr lang="fr-BE" sz="1800" b="1" strike="noStrike" spc="-1" dirty="0">
                          <a:solidFill>
                            <a:srgbClr val="FFFFFF"/>
                          </a:solidFill>
                          <a:latin typeface="Garamond"/>
                        </a:rPr>
                        <a:t>A partir de 24 ans – BIM – en individuel</a:t>
                      </a:r>
                      <a:endParaRPr lang="fr-BE" sz="1800" b="0" strike="noStrike" spc="-1" dirty="0">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4472C4"/>
                    </a:solidFill>
                  </a:tcPr>
                </a:tc>
                <a:tc>
                  <a:txBody>
                    <a:bodyPr/>
                    <a:lstStyle/>
                    <a:p>
                      <a:pPr algn="r">
                        <a:lnSpc>
                          <a:spcPct val="100000"/>
                        </a:lnSpc>
                        <a:buNone/>
                      </a:pPr>
                      <a:r>
                        <a:rPr lang="fr-BE" sz="1800" b="1" strike="noStrike" spc="-1">
                          <a:solidFill>
                            <a:srgbClr val="FFFFFF"/>
                          </a:solidFill>
                          <a:latin typeface="Garamond"/>
                        </a:rPr>
                        <a:t>A partir de 24 ans en groupe</a:t>
                      </a:r>
                      <a:endParaRPr lang="fr-BE"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4472C4"/>
                    </a:solidFill>
                  </a:tcPr>
                </a:tc>
                <a:extLst>
                  <a:ext uri="{0D108BD9-81ED-4DB2-BD59-A6C34878D82A}">
                    <a16:rowId xmlns:a16="http://schemas.microsoft.com/office/drawing/2014/main" val="10000"/>
                  </a:ext>
                </a:extLst>
              </a:tr>
              <a:tr h="900938">
                <a:tc>
                  <a:txBody>
                    <a:bodyPr/>
                    <a:lstStyle/>
                    <a:p>
                      <a:pPr>
                        <a:lnSpc>
                          <a:spcPct val="100000"/>
                        </a:lnSpc>
                        <a:buNone/>
                        <a:tabLst>
                          <a:tab pos="0" algn="l"/>
                        </a:tabLst>
                      </a:pPr>
                      <a:r>
                        <a:rPr lang="fr-BE" sz="1800" b="1" strike="noStrike" spc="-1" dirty="0">
                          <a:solidFill>
                            <a:srgbClr val="00618C"/>
                          </a:solidFill>
                          <a:latin typeface="Garamond"/>
                        </a:rPr>
                        <a:t>Fonction 1</a:t>
                      </a:r>
                      <a:endParaRPr lang="fr-BE" sz="1800" b="0" strike="noStrike" spc="-1" dirty="0">
                        <a:latin typeface="Arial"/>
                      </a:endParaRPr>
                    </a:p>
                    <a:p>
                      <a:pPr>
                        <a:lnSpc>
                          <a:spcPct val="100000"/>
                        </a:lnSpc>
                        <a:buNone/>
                        <a:tabLst>
                          <a:tab pos="0" algn="l"/>
                        </a:tabLst>
                      </a:pPr>
                      <a:r>
                        <a:rPr lang="fr-BE" sz="1800" b="0" strike="noStrike" spc="-1" dirty="0">
                          <a:solidFill>
                            <a:srgbClr val="00618C"/>
                          </a:solidFill>
                          <a:latin typeface="Garamond"/>
                        </a:rPr>
                        <a:t>Les interventions communautaires</a:t>
                      </a:r>
                      <a:endParaRPr lang="fr-BE" sz="1800" b="0" strike="noStrike" spc="-1" dirty="0">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FD5E9"/>
                    </a:solidFill>
                  </a:tcPr>
                </a:tc>
                <a:tc>
                  <a:txBody>
                    <a:bodyPr/>
                    <a:lstStyle/>
                    <a:p>
                      <a:pPr>
                        <a:lnSpc>
                          <a:spcPct val="100000"/>
                        </a:lnSpc>
                        <a:buNone/>
                      </a:pPr>
                      <a:r>
                        <a:rPr lang="fr-BE" sz="1800" b="0" strike="noStrike" spc="-1">
                          <a:solidFill>
                            <a:srgbClr val="000000"/>
                          </a:solidFill>
                          <a:latin typeface="Garamond"/>
                        </a:rPr>
                        <a:t>Aucun</a:t>
                      </a:r>
                      <a:endParaRPr lang="fr-BE"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FD5E9"/>
                    </a:solidFill>
                  </a:tcPr>
                </a:tc>
                <a:tc>
                  <a:txBody>
                    <a:bodyPr/>
                    <a:lstStyle/>
                    <a:p>
                      <a:pPr>
                        <a:lnSpc>
                          <a:spcPct val="100000"/>
                        </a:lnSpc>
                        <a:buNone/>
                      </a:pPr>
                      <a:r>
                        <a:rPr lang="fr-BE" sz="1800" b="0" strike="noStrike" spc="-1" dirty="0">
                          <a:solidFill>
                            <a:srgbClr val="000000"/>
                          </a:solidFill>
                          <a:latin typeface="Garamond"/>
                        </a:rPr>
                        <a:t>Aucun</a:t>
                      </a:r>
                      <a:endParaRPr lang="fr-BE" sz="1800" b="0" strike="noStrike" spc="-1" dirty="0">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FD5E9"/>
                    </a:solidFill>
                  </a:tcPr>
                </a:tc>
                <a:tc>
                  <a:txBody>
                    <a:bodyPr/>
                    <a:lstStyle/>
                    <a:p>
                      <a:pPr>
                        <a:lnSpc>
                          <a:spcPct val="100000"/>
                        </a:lnSpc>
                        <a:buNone/>
                      </a:pPr>
                      <a:r>
                        <a:rPr lang="fr-BE" sz="1800" b="0" strike="noStrike" spc="-1">
                          <a:solidFill>
                            <a:srgbClr val="000000"/>
                          </a:solidFill>
                          <a:latin typeface="Garamond"/>
                        </a:rPr>
                        <a:t>Aucun</a:t>
                      </a:r>
                      <a:endParaRPr lang="fr-BE"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FD5E9"/>
                    </a:solidFill>
                  </a:tcPr>
                </a:tc>
                <a:tc>
                  <a:txBody>
                    <a:bodyPr/>
                    <a:lstStyle/>
                    <a:p>
                      <a:pPr>
                        <a:lnSpc>
                          <a:spcPct val="100000"/>
                        </a:lnSpc>
                        <a:buNone/>
                      </a:pPr>
                      <a:r>
                        <a:rPr lang="fr-BE" sz="1800" b="0" strike="noStrike" spc="-1">
                          <a:solidFill>
                            <a:srgbClr val="000000"/>
                          </a:solidFill>
                          <a:latin typeface="Garamond"/>
                        </a:rPr>
                        <a:t>Aucun</a:t>
                      </a:r>
                      <a:endParaRPr lang="fr-BE"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FD5E9"/>
                    </a:solidFill>
                  </a:tcPr>
                </a:tc>
                <a:extLst>
                  <a:ext uri="{0D108BD9-81ED-4DB2-BD59-A6C34878D82A}">
                    <a16:rowId xmlns:a16="http://schemas.microsoft.com/office/drawing/2014/main" val="10001"/>
                  </a:ext>
                </a:extLst>
              </a:tr>
              <a:tr h="1171220">
                <a:tc>
                  <a:txBody>
                    <a:bodyPr/>
                    <a:lstStyle/>
                    <a:p>
                      <a:pPr>
                        <a:lnSpc>
                          <a:spcPct val="100000"/>
                        </a:lnSpc>
                        <a:buNone/>
                        <a:tabLst>
                          <a:tab pos="0" algn="l"/>
                        </a:tabLst>
                      </a:pPr>
                      <a:r>
                        <a:rPr lang="fr-BE" sz="1800" b="1" strike="noStrike" spc="-1" dirty="0">
                          <a:solidFill>
                            <a:srgbClr val="00618C"/>
                          </a:solidFill>
                          <a:latin typeface="Garamond"/>
                        </a:rPr>
                        <a:t>Fonction 2</a:t>
                      </a:r>
                      <a:endParaRPr lang="fr-BE" sz="1800" b="0" strike="noStrike" spc="-1" dirty="0">
                        <a:latin typeface="Arial"/>
                      </a:endParaRPr>
                    </a:p>
                    <a:p>
                      <a:pPr>
                        <a:lnSpc>
                          <a:spcPct val="100000"/>
                        </a:lnSpc>
                        <a:buNone/>
                        <a:tabLst>
                          <a:tab pos="0" algn="l"/>
                        </a:tabLst>
                      </a:pPr>
                      <a:r>
                        <a:rPr lang="fr-BE" sz="1800" b="0" strike="noStrike" spc="-1" dirty="0">
                          <a:solidFill>
                            <a:srgbClr val="00618C"/>
                          </a:solidFill>
                          <a:latin typeface="Garamond"/>
                        </a:rPr>
                        <a:t>Un soutien psychologique de première ligne</a:t>
                      </a:r>
                      <a:endParaRPr lang="fr-BE" sz="18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pPr>
                        <a:lnSpc>
                          <a:spcPct val="100000"/>
                        </a:lnSpc>
                        <a:buNone/>
                      </a:pPr>
                      <a:r>
                        <a:rPr lang="fr-BE" sz="1800" b="0" strike="noStrike" spc="-1">
                          <a:solidFill>
                            <a:srgbClr val="000000"/>
                          </a:solidFill>
                          <a:latin typeface="Garamond"/>
                        </a:rPr>
                        <a:t>Aucun</a:t>
                      </a:r>
                      <a:endParaRPr lang="fr-BE"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pPr>
                        <a:lnSpc>
                          <a:spcPct val="100000"/>
                        </a:lnSpc>
                        <a:buNone/>
                      </a:pPr>
                      <a:r>
                        <a:rPr lang="fr-BE" sz="1600" b="0" strike="noStrike" spc="-1">
                          <a:solidFill>
                            <a:srgbClr val="000000"/>
                          </a:solidFill>
                          <a:latin typeface="Garamond"/>
                        </a:rPr>
                        <a:t>1 séance gratuite</a:t>
                      </a:r>
                      <a:endParaRPr lang="fr-BE" sz="1600" b="0" strike="noStrike" spc="-1">
                        <a:latin typeface="Arial"/>
                      </a:endParaRPr>
                    </a:p>
                    <a:p>
                      <a:pPr>
                        <a:lnSpc>
                          <a:spcPct val="100000"/>
                        </a:lnSpc>
                        <a:buNone/>
                      </a:pPr>
                      <a:r>
                        <a:rPr lang="fr-BE" sz="1600" b="0" strike="noStrike" spc="-1">
                          <a:solidFill>
                            <a:srgbClr val="000000"/>
                          </a:solidFill>
                          <a:latin typeface="Garamond"/>
                        </a:rPr>
                        <a:t>11 €</a:t>
                      </a:r>
                      <a:endParaRPr lang="fr-BE" sz="16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pPr>
                        <a:lnSpc>
                          <a:spcPct val="100000"/>
                        </a:lnSpc>
                        <a:buNone/>
                      </a:pPr>
                      <a:r>
                        <a:rPr lang="fr-BE" sz="1600" b="0" strike="noStrike" spc="-1">
                          <a:solidFill>
                            <a:srgbClr val="000000"/>
                          </a:solidFill>
                          <a:latin typeface="Garamond"/>
                        </a:rPr>
                        <a:t>1 séance gratuite</a:t>
                      </a:r>
                      <a:endParaRPr lang="fr-BE" sz="1600" b="0" strike="noStrike" spc="-1">
                        <a:latin typeface="Arial"/>
                      </a:endParaRPr>
                    </a:p>
                    <a:p>
                      <a:pPr>
                        <a:lnSpc>
                          <a:spcPct val="100000"/>
                        </a:lnSpc>
                        <a:buNone/>
                      </a:pPr>
                      <a:r>
                        <a:rPr lang="fr-BE" sz="1600" b="0" strike="noStrike" spc="-1">
                          <a:solidFill>
                            <a:srgbClr val="000000"/>
                          </a:solidFill>
                          <a:latin typeface="Garamond"/>
                        </a:rPr>
                        <a:t>4 €</a:t>
                      </a:r>
                      <a:endParaRPr lang="fr-BE" sz="16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pPr>
                        <a:lnSpc>
                          <a:spcPct val="100000"/>
                        </a:lnSpc>
                        <a:buNone/>
                      </a:pPr>
                      <a:r>
                        <a:rPr lang="fr-BE" sz="1600" b="0" strike="noStrike" spc="-1">
                          <a:solidFill>
                            <a:srgbClr val="000000"/>
                          </a:solidFill>
                          <a:latin typeface="Garamond"/>
                        </a:rPr>
                        <a:t>1 séance gratuite</a:t>
                      </a:r>
                      <a:endParaRPr lang="fr-BE" sz="1600" b="0" strike="noStrike" spc="-1">
                        <a:latin typeface="Arial"/>
                      </a:endParaRPr>
                    </a:p>
                    <a:p>
                      <a:pPr>
                        <a:lnSpc>
                          <a:spcPct val="100000"/>
                        </a:lnSpc>
                        <a:buNone/>
                      </a:pPr>
                      <a:r>
                        <a:rPr lang="fr-BE" sz="1600" b="0" strike="noStrike" spc="-1">
                          <a:solidFill>
                            <a:srgbClr val="000000"/>
                          </a:solidFill>
                          <a:latin typeface="Garamond"/>
                        </a:rPr>
                        <a:t>2,5 €</a:t>
                      </a:r>
                      <a:endParaRPr lang="fr-BE" sz="16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extLst>
                  <a:ext uri="{0D108BD9-81ED-4DB2-BD59-A6C34878D82A}">
                    <a16:rowId xmlns:a16="http://schemas.microsoft.com/office/drawing/2014/main" val="10002"/>
                  </a:ext>
                </a:extLst>
              </a:tr>
              <a:tr h="810845">
                <a:tc>
                  <a:txBody>
                    <a:bodyPr/>
                    <a:lstStyle/>
                    <a:p>
                      <a:pPr>
                        <a:lnSpc>
                          <a:spcPct val="100000"/>
                        </a:lnSpc>
                        <a:buNone/>
                        <a:tabLst>
                          <a:tab pos="0" algn="l"/>
                        </a:tabLst>
                      </a:pPr>
                      <a:r>
                        <a:rPr lang="fr-BE" sz="1800" b="1" strike="noStrike" spc="-1" dirty="0">
                          <a:solidFill>
                            <a:srgbClr val="00618C"/>
                          </a:solidFill>
                          <a:latin typeface="Garamond"/>
                        </a:rPr>
                        <a:t>Fonction 3</a:t>
                      </a:r>
                      <a:endParaRPr lang="fr-BE" sz="1800" b="0" strike="noStrike" spc="-1" dirty="0">
                        <a:latin typeface="Arial"/>
                      </a:endParaRPr>
                    </a:p>
                    <a:p>
                      <a:pPr>
                        <a:lnSpc>
                          <a:spcPct val="100000"/>
                        </a:lnSpc>
                        <a:buNone/>
                        <a:tabLst>
                          <a:tab pos="0" algn="l"/>
                        </a:tabLst>
                      </a:pPr>
                      <a:r>
                        <a:rPr lang="fr-BE" sz="1800" b="0" strike="noStrike" kern="1200" spc="-1" dirty="0">
                          <a:solidFill>
                            <a:srgbClr val="00618C"/>
                          </a:solidFill>
                          <a:latin typeface="Garamond"/>
                          <a:ea typeface="+mn-ea"/>
                          <a:cs typeface="+mn-cs"/>
                        </a:rPr>
                        <a:t>Soins psychologiques</a:t>
                      </a:r>
                    </a:p>
                  </a:txBody>
                  <a:tcPr>
                    <a:lnL w="12240">
                      <a:solidFill>
                        <a:srgbClr val="FFFFFF"/>
                      </a:solidFill>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a:solidFill>
                        <a:srgbClr val="FFFFFF"/>
                      </a:solidFill>
                    </a:lnB>
                    <a:solidFill>
                      <a:srgbClr val="CFD5E9"/>
                    </a:solidFill>
                  </a:tcPr>
                </a:tc>
                <a:tc>
                  <a:txBody>
                    <a:bodyPr/>
                    <a:lstStyle/>
                    <a:p>
                      <a:pPr>
                        <a:lnSpc>
                          <a:spcPct val="100000"/>
                        </a:lnSpc>
                        <a:buNone/>
                      </a:pPr>
                      <a:r>
                        <a:rPr lang="fr-BE" sz="1800" b="0" strike="noStrike" spc="-1" dirty="0">
                          <a:solidFill>
                            <a:srgbClr val="000000"/>
                          </a:solidFill>
                          <a:latin typeface="Garamond"/>
                        </a:rPr>
                        <a:t>Aucun</a:t>
                      </a:r>
                      <a:endParaRPr lang="fr-BE" sz="1800" b="0" strike="noStrike" spc="-1" dirty="0">
                        <a:latin typeface="Arial"/>
                      </a:endParaRPr>
                    </a:p>
                  </a:txBody>
                  <a:tcPr>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a:solidFill>
                        <a:srgbClr val="FFFFFF"/>
                      </a:solidFill>
                    </a:lnB>
                    <a:solidFill>
                      <a:srgbClr val="CFD5E9"/>
                    </a:solidFill>
                  </a:tcPr>
                </a:tc>
                <a:tc>
                  <a:txBody>
                    <a:bodyPr/>
                    <a:lstStyle/>
                    <a:p>
                      <a:pPr>
                        <a:lnSpc>
                          <a:spcPct val="100000"/>
                        </a:lnSpc>
                        <a:buNone/>
                      </a:pPr>
                      <a:r>
                        <a:rPr lang="fr-BE" sz="1600" b="0" strike="noStrike" spc="-1" dirty="0">
                          <a:solidFill>
                            <a:srgbClr val="000000"/>
                          </a:solidFill>
                          <a:latin typeface="Garamond"/>
                        </a:rPr>
                        <a:t>1 séance gratuite</a:t>
                      </a:r>
                      <a:endParaRPr lang="fr-BE" sz="1600" b="0" strike="noStrike" spc="-1" dirty="0">
                        <a:latin typeface="Arial"/>
                      </a:endParaRPr>
                    </a:p>
                    <a:p>
                      <a:pPr>
                        <a:lnSpc>
                          <a:spcPct val="100000"/>
                        </a:lnSpc>
                        <a:buNone/>
                      </a:pPr>
                      <a:r>
                        <a:rPr lang="fr-BE" sz="1600" b="0" strike="noStrike" spc="-1" dirty="0">
                          <a:solidFill>
                            <a:srgbClr val="000000"/>
                          </a:solidFill>
                          <a:latin typeface="Garamond"/>
                        </a:rPr>
                        <a:t>11 €</a:t>
                      </a:r>
                      <a:endParaRPr lang="fr-BE" sz="1600" b="0" strike="noStrike" spc="-1" dirty="0">
                        <a:latin typeface="Arial"/>
                      </a:endParaRPr>
                    </a:p>
                    <a:p>
                      <a:pPr>
                        <a:lnSpc>
                          <a:spcPct val="100000"/>
                        </a:lnSpc>
                        <a:buNone/>
                      </a:pPr>
                      <a:endParaRPr lang="fr-BE" sz="1600" b="0" strike="noStrike" spc="-1" dirty="0">
                        <a:latin typeface="Arial"/>
                      </a:endParaRPr>
                    </a:p>
                  </a:txBody>
                  <a:tcPr>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a:solidFill>
                        <a:srgbClr val="FFFFFF"/>
                      </a:solidFill>
                    </a:lnB>
                    <a:solidFill>
                      <a:srgbClr val="CFD5E9"/>
                    </a:solidFill>
                  </a:tcPr>
                </a:tc>
                <a:tc>
                  <a:txBody>
                    <a:bodyPr/>
                    <a:lstStyle/>
                    <a:p>
                      <a:pPr>
                        <a:lnSpc>
                          <a:spcPct val="100000"/>
                        </a:lnSpc>
                        <a:buNone/>
                      </a:pPr>
                      <a:r>
                        <a:rPr lang="fr-BE" sz="1600" b="0" strike="noStrike" spc="-1">
                          <a:solidFill>
                            <a:srgbClr val="000000"/>
                          </a:solidFill>
                          <a:latin typeface="Garamond"/>
                        </a:rPr>
                        <a:t>1 séance gratuite</a:t>
                      </a:r>
                      <a:endParaRPr lang="fr-BE" sz="1600" b="0" strike="noStrike" spc="-1">
                        <a:latin typeface="Arial"/>
                      </a:endParaRPr>
                    </a:p>
                    <a:p>
                      <a:pPr>
                        <a:lnSpc>
                          <a:spcPct val="100000"/>
                        </a:lnSpc>
                        <a:buNone/>
                      </a:pPr>
                      <a:r>
                        <a:rPr lang="fr-BE" sz="1600" b="0" strike="noStrike" spc="-1">
                          <a:solidFill>
                            <a:srgbClr val="000000"/>
                          </a:solidFill>
                          <a:latin typeface="Garamond"/>
                        </a:rPr>
                        <a:t>4 €</a:t>
                      </a:r>
                      <a:endParaRPr lang="fr-BE" sz="1600" b="0" strike="noStrike" spc="-1">
                        <a:latin typeface="Arial"/>
                      </a:endParaRPr>
                    </a:p>
                  </a:txBody>
                  <a:tcPr>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a:solidFill>
                        <a:srgbClr val="FFFFFF"/>
                      </a:solidFill>
                    </a:lnB>
                    <a:solidFill>
                      <a:srgbClr val="CFD5E9"/>
                    </a:solidFill>
                  </a:tcPr>
                </a:tc>
                <a:tc>
                  <a:txBody>
                    <a:bodyPr/>
                    <a:lstStyle/>
                    <a:p>
                      <a:pPr>
                        <a:lnSpc>
                          <a:spcPct val="100000"/>
                        </a:lnSpc>
                        <a:buNone/>
                      </a:pPr>
                      <a:r>
                        <a:rPr lang="fr-BE" sz="1600" b="0" strike="noStrike" spc="-1" dirty="0">
                          <a:solidFill>
                            <a:srgbClr val="000000"/>
                          </a:solidFill>
                          <a:latin typeface="Garamond"/>
                        </a:rPr>
                        <a:t>1 séance gratuite</a:t>
                      </a:r>
                      <a:endParaRPr lang="fr-BE" sz="1600" b="0" strike="noStrike" spc="-1" dirty="0">
                        <a:latin typeface="Arial"/>
                      </a:endParaRPr>
                    </a:p>
                    <a:p>
                      <a:pPr>
                        <a:lnSpc>
                          <a:spcPct val="100000"/>
                        </a:lnSpc>
                        <a:buNone/>
                      </a:pPr>
                      <a:r>
                        <a:rPr lang="fr-BE" sz="1600" b="0" strike="noStrike" spc="-1" dirty="0">
                          <a:solidFill>
                            <a:srgbClr val="000000"/>
                          </a:solidFill>
                          <a:latin typeface="Garamond"/>
                        </a:rPr>
                        <a:t>2,5 €</a:t>
                      </a:r>
                      <a:endParaRPr lang="fr-BE" sz="1600" b="0" strike="noStrike" spc="-1" dirty="0">
                        <a:latin typeface="Arial"/>
                      </a:endParaRPr>
                    </a:p>
                  </a:txBody>
                  <a:tcPr>
                    <a:lnL w="12240" cap="flat" cmpd="sng" algn="ctr">
                      <a:solidFill>
                        <a:srgbClr val="FFFFFF"/>
                      </a:solidFill>
                      <a:prstDash val="solid"/>
                      <a:round/>
                      <a:headEnd type="none" w="med" len="med"/>
                      <a:tailEnd type="none" w="med" len="med"/>
                    </a:lnL>
                    <a:lnR w="12240">
                      <a:solidFill>
                        <a:srgbClr val="FFFFFF"/>
                      </a:solidFill>
                    </a:lnR>
                    <a:lnT w="12240" cap="flat" cmpd="sng" algn="ctr">
                      <a:solidFill>
                        <a:srgbClr val="FFFFFF"/>
                      </a:solidFill>
                      <a:prstDash val="solid"/>
                      <a:round/>
                      <a:headEnd type="none" w="med" len="med"/>
                      <a:tailEnd type="none" w="med" len="med"/>
                    </a:lnT>
                    <a:lnB w="12240">
                      <a:solidFill>
                        <a:srgbClr val="FFFFFF"/>
                      </a:solidFill>
                    </a:lnB>
                    <a:solidFill>
                      <a:srgbClr val="CFD5E9"/>
                    </a:solidFill>
                  </a:tcPr>
                </a:tc>
                <a:extLst>
                  <a:ext uri="{0D108BD9-81ED-4DB2-BD59-A6C34878D82A}">
                    <a16:rowId xmlns:a16="http://schemas.microsoft.com/office/drawing/2014/main" val="10003"/>
                  </a:ext>
                </a:extLst>
              </a:tr>
              <a:tr h="510532">
                <a:tc>
                  <a:txBody>
                    <a:bodyPr/>
                    <a:lstStyle/>
                    <a:p>
                      <a:pPr marL="0" marR="0" lvl="0" indent="0" algn="l" defTabSz="914400" rtl="0" eaLnBrk="1" fontAlgn="auto" latinLnBrk="0" hangingPunct="1">
                        <a:lnSpc>
                          <a:spcPct val="100000"/>
                        </a:lnSpc>
                        <a:spcBef>
                          <a:spcPts val="0"/>
                        </a:spcBef>
                        <a:spcAft>
                          <a:spcPts val="0"/>
                        </a:spcAft>
                        <a:buClrTx/>
                        <a:buSzTx/>
                        <a:buFontTx/>
                        <a:buNone/>
                        <a:tabLst>
                          <a:tab pos="0" algn="l"/>
                        </a:tabLst>
                        <a:defRPr/>
                      </a:pPr>
                      <a:r>
                        <a:rPr lang="fr-BE" sz="1800" b="0" strike="noStrike" kern="1200" spc="-1" dirty="0">
                          <a:solidFill>
                            <a:srgbClr val="00618C"/>
                          </a:solidFill>
                          <a:latin typeface="Garamond"/>
                          <a:ea typeface="+mn-ea"/>
                          <a:cs typeface="+mn-cs"/>
                        </a:rPr>
                        <a:t>Co-consultation</a:t>
                      </a:r>
                    </a:p>
                  </a:txBody>
                  <a:tcPr>
                    <a:lnL w="12240">
                      <a:solidFill>
                        <a:srgbClr val="FFFFFF"/>
                      </a:solidFill>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a:solidFill>
                        <a:srgbClr val="FFFFFF"/>
                      </a:solidFill>
                    </a:lnB>
                    <a:solidFill>
                      <a:srgbClr val="CFD5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BE" sz="1400" b="0" strike="noStrike" spc="-1" dirty="0">
                          <a:solidFill>
                            <a:srgbClr val="000000"/>
                          </a:solidFill>
                          <a:latin typeface="Garamond" panose="02020404030301010803" pitchFamily="18" charset="0"/>
                        </a:rPr>
                        <a:t>Ticket modérateur  habituel</a:t>
                      </a:r>
                      <a:endParaRPr lang="fr-BE" sz="1400" b="0" strike="noStrike" spc="-1" dirty="0">
                        <a:latin typeface="Garamond" panose="02020404030301010803" pitchFamily="18" charset="0"/>
                      </a:endParaRPr>
                    </a:p>
                  </a:txBody>
                  <a:tcPr>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a:solidFill>
                        <a:srgbClr val="FFFFFF"/>
                      </a:solidFill>
                    </a:lnB>
                    <a:solidFill>
                      <a:srgbClr val="CFD5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BE" sz="1400" b="0" strike="noStrike" kern="1200" spc="-1" dirty="0">
                          <a:solidFill>
                            <a:srgbClr val="000000"/>
                          </a:solidFill>
                          <a:latin typeface="Garamond" panose="02020404030301010803" pitchFamily="18" charset="0"/>
                          <a:ea typeface="+mn-ea"/>
                          <a:cs typeface="+mn-cs"/>
                        </a:rPr>
                        <a:t>Ticket modérateur  habituel</a:t>
                      </a:r>
                    </a:p>
                  </a:txBody>
                  <a:tcPr>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a:solidFill>
                        <a:srgbClr val="FFFFFF"/>
                      </a:solidFill>
                    </a:lnB>
                    <a:solidFill>
                      <a:srgbClr val="CFD5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BE" sz="1400" b="0" strike="noStrike" kern="1200" spc="-1" dirty="0">
                          <a:solidFill>
                            <a:srgbClr val="000000"/>
                          </a:solidFill>
                          <a:latin typeface="Garamond" panose="02020404030301010803" pitchFamily="18" charset="0"/>
                          <a:ea typeface="+mn-ea"/>
                          <a:cs typeface="+mn-cs"/>
                        </a:rPr>
                        <a:t>Ticket modérateur  habituel</a:t>
                      </a:r>
                    </a:p>
                  </a:txBody>
                  <a:tcPr>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a:solidFill>
                        <a:srgbClr val="FFFFFF"/>
                      </a:solidFill>
                    </a:lnB>
                    <a:solidFill>
                      <a:srgbClr val="CFD5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BE" sz="1400" b="0" strike="noStrike" kern="1200" spc="-1" dirty="0">
                        <a:solidFill>
                          <a:srgbClr val="000000"/>
                        </a:solidFill>
                        <a:latin typeface="Garamond" panose="02020404030301010803" pitchFamily="18" charset="0"/>
                        <a:ea typeface="+mn-ea"/>
                        <a:cs typeface="+mn-cs"/>
                      </a:endParaRPr>
                    </a:p>
                  </a:txBody>
                  <a:tcPr>
                    <a:lnL w="12240" cap="flat" cmpd="sng" algn="ctr">
                      <a:solidFill>
                        <a:srgbClr val="FFFFFF"/>
                      </a:solidFill>
                      <a:prstDash val="solid"/>
                      <a:round/>
                      <a:headEnd type="none" w="med" len="med"/>
                      <a:tailEnd type="none" w="med" len="med"/>
                    </a:lnL>
                    <a:lnR w="12240">
                      <a:solidFill>
                        <a:srgbClr val="FFFFFF"/>
                      </a:solidFill>
                    </a:lnR>
                    <a:lnT w="12240" cap="flat" cmpd="sng" algn="ctr">
                      <a:solidFill>
                        <a:srgbClr val="FFFFFF"/>
                      </a:solidFill>
                      <a:prstDash val="solid"/>
                      <a:round/>
                      <a:headEnd type="none" w="med" len="med"/>
                      <a:tailEnd type="none" w="med" len="med"/>
                    </a:lnT>
                    <a:lnB w="12240">
                      <a:solidFill>
                        <a:srgbClr val="FFFFFF"/>
                      </a:solidFill>
                    </a:lnB>
                    <a:solidFill>
                      <a:srgbClr val="CFD5E9"/>
                    </a:solidFill>
                  </a:tcPr>
                </a:tc>
                <a:extLst>
                  <a:ext uri="{0D108BD9-81ED-4DB2-BD59-A6C34878D82A}">
                    <a16:rowId xmlns:a16="http://schemas.microsoft.com/office/drawing/2014/main" val="2603760807"/>
                  </a:ext>
                </a:extLst>
              </a:tr>
              <a:tr h="630657">
                <a:tc>
                  <a:txBody>
                    <a:bodyPr/>
                    <a:lstStyle/>
                    <a:p>
                      <a:pPr>
                        <a:lnSpc>
                          <a:spcPct val="100000"/>
                        </a:lnSpc>
                        <a:buNone/>
                        <a:tabLst>
                          <a:tab pos="0" algn="l"/>
                        </a:tabLst>
                      </a:pPr>
                      <a:r>
                        <a:rPr lang="fr-BE" sz="1800" b="0" strike="noStrike" spc="-1" dirty="0">
                          <a:solidFill>
                            <a:srgbClr val="00618C"/>
                          </a:solidFill>
                          <a:latin typeface="Garamond"/>
                        </a:rPr>
                        <a:t>Autres missions de soutien</a:t>
                      </a:r>
                      <a:endParaRPr lang="fr-BE" sz="18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pPr>
                        <a:lnSpc>
                          <a:spcPct val="100000"/>
                        </a:lnSpc>
                        <a:buNone/>
                      </a:pPr>
                      <a:r>
                        <a:rPr lang="fr-BE" sz="1800" b="0" strike="noStrike" spc="-1" dirty="0">
                          <a:solidFill>
                            <a:srgbClr val="000000"/>
                          </a:solidFill>
                          <a:latin typeface="Garamond"/>
                        </a:rPr>
                        <a:t>Aucun</a:t>
                      </a:r>
                      <a:endParaRPr lang="fr-BE" sz="18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pPr>
                        <a:lnSpc>
                          <a:spcPct val="100000"/>
                        </a:lnSpc>
                        <a:buNone/>
                      </a:pPr>
                      <a:r>
                        <a:rPr lang="fr-BE" sz="1600" b="0" strike="noStrike" spc="-1" dirty="0">
                          <a:solidFill>
                            <a:srgbClr val="000000"/>
                          </a:solidFill>
                          <a:latin typeface="Garamond"/>
                        </a:rPr>
                        <a:t>Aucun</a:t>
                      </a:r>
                      <a:endParaRPr lang="fr-BE" sz="1600" b="0" strike="noStrike" spc="-1" dirty="0">
                        <a:latin typeface="Arial"/>
                      </a:endParaRPr>
                    </a:p>
                    <a:p>
                      <a:pPr>
                        <a:lnSpc>
                          <a:spcPct val="100000"/>
                        </a:lnSpc>
                        <a:buNone/>
                      </a:pPr>
                      <a:endParaRPr lang="fr-BE" sz="16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pPr>
                        <a:lnSpc>
                          <a:spcPct val="100000"/>
                        </a:lnSpc>
                        <a:buNone/>
                      </a:pPr>
                      <a:r>
                        <a:rPr lang="fr-BE" sz="1600" b="0" strike="noStrike" spc="-1" dirty="0">
                          <a:solidFill>
                            <a:srgbClr val="000000"/>
                          </a:solidFill>
                          <a:latin typeface="Garamond"/>
                        </a:rPr>
                        <a:t>Aucun</a:t>
                      </a:r>
                      <a:endParaRPr lang="fr-BE" sz="16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pPr>
                        <a:lnSpc>
                          <a:spcPct val="100000"/>
                        </a:lnSpc>
                        <a:buNone/>
                      </a:pPr>
                      <a:r>
                        <a:rPr lang="fr-BE" sz="1600" b="0" strike="noStrike" spc="-1" dirty="0">
                          <a:solidFill>
                            <a:srgbClr val="000000"/>
                          </a:solidFill>
                          <a:latin typeface="Garamond"/>
                        </a:rPr>
                        <a:t>Aucun</a:t>
                      </a:r>
                      <a:endParaRPr lang="fr-BE" sz="16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Titre 1"/>
          <p:cNvSpPr/>
          <p:nvPr/>
        </p:nvSpPr>
        <p:spPr>
          <a:xfrm>
            <a:off x="838080" y="376560"/>
            <a:ext cx="9143640" cy="1043640"/>
          </a:xfrm>
          <a:prstGeom prst="roundRect">
            <a:avLst>
              <a:gd name="adj" fmla="val 16667"/>
            </a:avLst>
          </a:prstGeom>
          <a:solidFill>
            <a:schemeClr val="bg1">
              <a:lumMod val="95000"/>
            </a:schemeClr>
          </a:solidFill>
          <a:ln w="0">
            <a:solidFill>
              <a:srgbClr val="00618C"/>
            </a:solidFill>
          </a:ln>
        </p:spPr>
        <p:style>
          <a:lnRef idx="0">
            <a:scrgbClr r="0" g="0" b="0"/>
          </a:lnRef>
          <a:fillRef idx="0">
            <a:scrgbClr r="0" g="0" b="0"/>
          </a:fillRef>
          <a:effectRef idx="0">
            <a:scrgbClr r="0" g="0" b="0"/>
          </a:effectRef>
          <a:fontRef idx="minor"/>
        </p:style>
        <p:txBody>
          <a:bodyPr anchor="ctr">
            <a:normAutofit fontScale="63500" lnSpcReduction="10000"/>
          </a:bodyPr>
          <a:lstStyle/>
          <a:p>
            <a:pPr>
              <a:lnSpc>
                <a:spcPct val="120000"/>
              </a:lnSpc>
              <a:buNone/>
            </a:pPr>
            <a:r>
              <a:rPr lang="fr-BE" sz="4000" b="1" strike="noStrike" spc="-1">
                <a:solidFill>
                  <a:srgbClr val="00618C"/>
                </a:solidFill>
                <a:latin typeface="Garamond"/>
                <a:ea typeface="Microsoft YaHei"/>
              </a:rPr>
              <a:t>Convention 2024-2026. </a:t>
            </a:r>
            <a:r>
              <a:rPr lang="fr-BE" sz="4000" b="1" strike="noStrike" spc="-1">
                <a:solidFill>
                  <a:srgbClr val="13E8C9"/>
                </a:solidFill>
                <a:latin typeface="Garamond"/>
                <a:ea typeface="Microsoft YaHei"/>
              </a:rPr>
              <a:t>Paiements des prestataires : encodage d’un code de nomenclature réalisé au nom du MG par le psychologue via le réseau.</a:t>
            </a:r>
            <a:r>
              <a:rPr lang="fr-BE" sz="4000" b="1" strike="noStrike" spc="-1">
                <a:solidFill>
                  <a:srgbClr val="00618C"/>
                </a:solidFill>
                <a:latin typeface="Garamond"/>
                <a:ea typeface="Microsoft YaHei"/>
              </a:rPr>
              <a:t>  </a:t>
            </a:r>
            <a:endParaRPr lang="fr-BE" sz="4000" b="0" strike="noStrike" spc="-1">
              <a:latin typeface="Arial"/>
            </a:endParaRPr>
          </a:p>
        </p:txBody>
      </p:sp>
      <p:graphicFrame>
        <p:nvGraphicFramePr>
          <p:cNvPr id="124" name="Tableau 3"/>
          <p:cNvGraphicFramePr/>
          <p:nvPr/>
        </p:nvGraphicFramePr>
        <p:xfrm>
          <a:off x="2262960" y="1695240"/>
          <a:ext cx="6842880" cy="4447080"/>
        </p:xfrm>
        <a:graphic>
          <a:graphicData uri="http://schemas.openxmlformats.org/drawingml/2006/table">
            <a:tbl>
              <a:tblPr/>
              <a:tblGrid>
                <a:gridCol w="1893240">
                  <a:extLst>
                    <a:ext uri="{9D8B030D-6E8A-4147-A177-3AD203B41FA5}">
                      <a16:colId xmlns:a16="http://schemas.microsoft.com/office/drawing/2014/main" val="20000"/>
                    </a:ext>
                  </a:extLst>
                </a:gridCol>
                <a:gridCol w="1620360">
                  <a:extLst>
                    <a:ext uri="{9D8B030D-6E8A-4147-A177-3AD203B41FA5}">
                      <a16:colId xmlns:a16="http://schemas.microsoft.com/office/drawing/2014/main" val="20001"/>
                    </a:ext>
                  </a:extLst>
                </a:gridCol>
                <a:gridCol w="1359720">
                  <a:extLst>
                    <a:ext uri="{9D8B030D-6E8A-4147-A177-3AD203B41FA5}">
                      <a16:colId xmlns:a16="http://schemas.microsoft.com/office/drawing/2014/main" val="20002"/>
                    </a:ext>
                  </a:extLst>
                </a:gridCol>
                <a:gridCol w="1969560">
                  <a:extLst>
                    <a:ext uri="{9D8B030D-6E8A-4147-A177-3AD203B41FA5}">
                      <a16:colId xmlns:a16="http://schemas.microsoft.com/office/drawing/2014/main" val="20003"/>
                    </a:ext>
                  </a:extLst>
                </a:gridCol>
              </a:tblGrid>
              <a:tr h="888840">
                <a:tc>
                  <a:txBody>
                    <a:bodyPr/>
                    <a:lstStyle/>
                    <a:p>
                      <a:endParaRPr lang="fr-FR"/>
                    </a:p>
                  </a:txBody>
                  <a:tcPr>
                    <a:lnL w="12240">
                      <a:solidFill>
                        <a:srgbClr val="FFFFFF"/>
                      </a:solidFill>
                    </a:lnL>
                    <a:lnR w="12240">
                      <a:solidFill>
                        <a:srgbClr val="FFFFFF"/>
                      </a:solidFill>
                    </a:lnR>
                    <a:lnT w="12240">
                      <a:solidFill>
                        <a:srgbClr val="FFFFFF"/>
                      </a:solidFill>
                    </a:lnT>
                    <a:lnB w="38160">
                      <a:solidFill>
                        <a:srgbClr val="FFFFFF"/>
                      </a:solidFill>
                    </a:lnB>
                    <a:solidFill>
                      <a:srgbClr val="4472C4"/>
                    </a:solidFill>
                  </a:tcPr>
                </a:tc>
                <a:tc>
                  <a:txBody>
                    <a:bodyPr/>
                    <a:lstStyle/>
                    <a:p>
                      <a:pPr>
                        <a:lnSpc>
                          <a:spcPct val="100000"/>
                        </a:lnSpc>
                        <a:buNone/>
                      </a:pPr>
                      <a:r>
                        <a:rPr lang="fr-BE" sz="1800" b="1" strike="noStrike" spc="-1">
                          <a:solidFill>
                            <a:srgbClr val="FFFFFF"/>
                          </a:solidFill>
                          <a:latin typeface="Garamond"/>
                        </a:rPr>
                        <a:t>Prestataires psychologues et orthopédagogues</a:t>
                      </a:r>
                      <a:endParaRPr lang="fr-BE"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4472C4"/>
                    </a:solidFill>
                  </a:tcPr>
                </a:tc>
                <a:tc>
                  <a:txBody>
                    <a:bodyPr/>
                    <a:lstStyle/>
                    <a:p>
                      <a:pPr>
                        <a:lnSpc>
                          <a:spcPct val="100000"/>
                        </a:lnSpc>
                        <a:buNone/>
                      </a:pPr>
                      <a:r>
                        <a:rPr lang="fr-BE" sz="1800" b="1" strike="noStrike" spc="-1">
                          <a:solidFill>
                            <a:srgbClr val="FFFFFF"/>
                          </a:solidFill>
                          <a:latin typeface="Garamond"/>
                        </a:rPr>
                        <a:t>Prestataires autres</a:t>
                      </a:r>
                      <a:endParaRPr lang="fr-BE"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4472C4"/>
                    </a:solidFill>
                  </a:tcPr>
                </a:tc>
                <a:tc>
                  <a:txBody>
                    <a:bodyPr/>
                    <a:lstStyle/>
                    <a:p>
                      <a:pPr>
                        <a:lnSpc>
                          <a:spcPct val="100000"/>
                        </a:lnSpc>
                        <a:buNone/>
                        <a:tabLst>
                          <a:tab pos="0" algn="l"/>
                        </a:tabLst>
                      </a:pPr>
                      <a:r>
                        <a:rPr lang="fr-BE" sz="1800" b="1" strike="noStrike" spc="-1">
                          <a:solidFill>
                            <a:srgbClr val="FFFFFF"/>
                          </a:solidFill>
                          <a:latin typeface="Garamond"/>
                        </a:rPr>
                        <a:t>Médecins généralistes</a:t>
                      </a:r>
                      <a:endParaRPr lang="fr-BE" sz="1800" b="0" strike="noStrike" spc="-1">
                        <a:latin typeface="Arial"/>
                      </a:endParaRPr>
                    </a:p>
                    <a:p>
                      <a:pPr>
                        <a:lnSpc>
                          <a:spcPct val="100000"/>
                        </a:lnSpc>
                        <a:buNone/>
                        <a:tabLst>
                          <a:tab pos="0" algn="l"/>
                        </a:tabLst>
                      </a:pPr>
                      <a:endParaRPr lang="fr-BE"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4472C4"/>
                    </a:solidFill>
                  </a:tcPr>
                </a:tc>
                <a:extLst>
                  <a:ext uri="{0D108BD9-81ED-4DB2-BD59-A6C34878D82A}">
                    <a16:rowId xmlns:a16="http://schemas.microsoft.com/office/drawing/2014/main" val="10000"/>
                  </a:ext>
                </a:extLst>
              </a:tr>
              <a:tr h="895680">
                <a:tc>
                  <a:txBody>
                    <a:bodyPr/>
                    <a:lstStyle/>
                    <a:p>
                      <a:pPr>
                        <a:lnSpc>
                          <a:spcPct val="100000"/>
                        </a:lnSpc>
                        <a:buNone/>
                        <a:tabLst>
                          <a:tab pos="0" algn="l"/>
                        </a:tabLst>
                      </a:pPr>
                      <a:r>
                        <a:rPr lang="fr-BE" sz="1800" b="1" strike="noStrike" spc="-1">
                          <a:solidFill>
                            <a:srgbClr val="00618C"/>
                          </a:solidFill>
                          <a:latin typeface="Garamond"/>
                        </a:rPr>
                        <a:t>Séance individuelle</a:t>
                      </a:r>
                      <a:endParaRPr lang="fr-BE"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FD5E9"/>
                    </a:solidFill>
                  </a:tcPr>
                </a:tc>
                <a:tc>
                  <a:txBody>
                    <a:bodyPr/>
                    <a:lstStyle/>
                    <a:p>
                      <a:pPr algn="ctr">
                        <a:lnSpc>
                          <a:spcPct val="100000"/>
                        </a:lnSpc>
                        <a:buNone/>
                      </a:pPr>
                      <a:r>
                        <a:rPr lang="fr-BE" sz="1800" b="0" strike="noStrike" spc="-1">
                          <a:solidFill>
                            <a:srgbClr val="000000"/>
                          </a:solidFill>
                          <a:latin typeface="Garamond"/>
                        </a:rPr>
                        <a:t>86,69 €</a:t>
                      </a:r>
                      <a:endParaRPr lang="fr-BE"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FD5E9"/>
                    </a:solidFill>
                  </a:tcPr>
                </a:tc>
                <a:tc>
                  <a:txBody>
                    <a:bodyPr/>
                    <a:lstStyle/>
                    <a:p>
                      <a:pPr algn="ctr">
                        <a:lnSpc>
                          <a:spcPct val="100000"/>
                        </a:lnSpc>
                        <a:buNone/>
                      </a:pPr>
                      <a:r>
                        <a:rPr lang="fr-BE" sz="1800" b="0" strike="noStrike" spc="-1">
                          <a:solidFill>
                            <a:srgbClr val="000000"/>
                          </a:solidFill>
                          <a:latin typeface="Garamond"/>
                        </a:rPr>
                        <a:t>Non concerné</a:t>
                      </a:r>
                      <a:endParaRPr lang="fr-BE"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FD5E9"/>
                    </a:solidFill>
                  </a:tcPr>
                </a:tc>
                <a:tc>
                  <a:txBody>
                    <a:bodyPr/>
                    <a:lstStyle/>
                    <a:p>
                      <a:pPr algn="ctr">
                        <a:lnSpc>
                          <a:spcPct val="100000"/>
                        </a:lnSpc>
                        <a:buNone/>
                      </a:pPr>
                      <a:r>
                        <a:rPr lang="fr-BE" sz="1800" b="0" strike="noStrike" spc="-1">
                          <a:solidFill>
                            <a:srgbClr val="000000"/>
                          </a:solidFill>
                          <a:latin typeface="Garamond"/>
                        </a:rPr>
                        <a:t>Non concerné</a:t>
                      </a:r>
                      <a:endParaRPr lang="fr-BE" sz="1800" b="0" strike="noStrike" spc="-1">
                        <a:latin typeface="Arial"/>
                      </a:endParaRPr>
                    </a:p>
                    <a:p>
                      <a:pPr algn="ctr">
                        <a:lnSpc>
                          <a:spcPct val="100000"/>
                        </a:lnSpc>
                        <a:buNone/>
                      </a:pPr>
                      <a:endParaRPr lang="fr-BE"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FD5E9"/>
                    </a:solidFill>
                  </a:tcPr>
                </a:tc>
                <a:extLst>
                  <a:ext uri="{0D108BD9-81ED-4DB2-BD59-A6C34878D82A}">
                    <a16:rowId xmlns:a16="http://schemas.microsoft.com/office/drawing/2014/main" val="10001"/>
                  </a:ext>
                </a:extLst>
              </a:tr>
              <a:tr h="806040">
                <a:tc>
                  <a:txBody>
                    <a:bodyPr/>
                    <a:lstStyle/>
                    <a:p>
                      <a:pPr>
                        <a:lnSpc>
                          <a:spcPct val="100000"/>
                        </a:lnSpc>
                        <a:buNone/>
                        <a:tabLst>
                          <a:tab pos="0" algn="l"/>
                        </a:tabLst>
                      </a:pPr>
                      <a:r>
                        <a:rPr lang="fr-BE" sz="1800" b="1" strike="noStrike" spc="-1">
                          <a:solidFill>
                            <a:srgbClr val="00618C"/>
                          </a:solidFill>
                          <a:latin typeface="Garamond"/>
                        </a:rPr>
                        <a:t>Séance de groupe</a:t>
                      </a:r>
                      <a:endParaRPr lang="fr-BE"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pPr algn="ctr">
                        <a:lnSpc>
                          <a:spcPct val="100000"/>
                        </a:lnSpc>
                        <a:buNone/>
                      </a:pPr>
                      <a:r>
                        <a:rPr lang="fr-BE" sz="1800" b="0" strike="noStrike" spc="-1">
                          <a:solidFill>
                            <a:srgbClr val="000000"/>
                          </a:solidFill>
                          <a:latin typeface="Garamond"/>
                        </a:rPr>
                        <a:t>231,18 €</a:t>
                      </a:r>
                      <a:endParaRPr lang="fr-BE"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pPr algn="ctr">
                        <a:lnSpc>
                          <a:spcPct val="100000"/>
                        </a:lnSpc>
                        <a:buNone/>
                      </a:pPr>
                      <a:r>
                        <a:rPr lang="fr-BE" sz="1800" b="0" strike="noStrike" spc="-1">
                          <a:solidFill>
                            <a:srgbClr val="000000"/>
                          </a:solidFill>
                          <a:latin typeface="Garamond"/>
                        </a:rPr>
                        <a:t>145,65 €</a:t>
                      </a:r>
                      <a:endParaRPr lang="fr-BE"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pPr algn="ctr">
                        <a:lnSpc>
                          <a:spcPct val="100000"/>
                        </a:lnSpc>
                        <a:buNone/>
                      </a:pPr>
                      <a:r>
                        <a:rPr lang="fr-BE" sz="1800" b="0" strike="noStrike" spc="-1">
                          <a:solidFill>
                            <a:srgbClr val="000000"/>
                          </a:solidFill>
                          <a:latin typeface="Garamond"/>
                        </a:rPr>
                        <a:t>231,18 €</a:t>
                      </a:r>
                      <a:endParaRPr lang="fr-BE"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extLst>
                  <a:ext uri="{0D108BD9-81ED-4DB2-BD59-A6C34878D82A}">
                    <a16:rowId xmlns:a16="http://schemas.microsoft.com/office/drawing/2014/main" val="10002"/>
                  </a:ext>
                </a:extLst>
              </a:tr>
              <a:tr h="1045080">
                <a:tc>
                  <a:txBody>
                    <a:bodyPr/>
                    <a:lstStyle/>
                    <a:p>
                      <a:pPr>
                        <a:lnSpc>
                          <a:spcPct val="100000"/>
                        </a:lnSpc>
                        <a:buNone/>
                        <a:tabLst>
                          <a:tab pos="0" algn="l"/>
                        </a:tabLst>
                      </a:pPr>
                      <a:r>
                        <a:rPr lang="fr-BE" sz="1800" b="1" strike="noStrike" spc="-1">
                          <a:solidFill>
                            <a:srgbClr val="00618C"/>
                          </a:solidFill>
                          <a:latin typeface="Garamond"/>
                        </a:rPr>
                        <a:t>Mission de soutien</a:t>
                      </a:r>
                      <a:endParaRPr lang="fr-BE"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a:txBody>
                    <a:bodyPr/>
                    <a:lstStyle/>
                    <a:p>
                      <a:pPr algn="ctr">
                        <a:lnSpc>
                          <a:spcPct val="100000"/>
                        </a:lnSpc>
                        <a:buNone/>
                      </a:pPr>
                      <a:r>
                        <a:rPr lang="fr-BE" sz="1800" b="0" strike="noStrike" spc="-1">
                          <a:solidFill>
                            <a:srgbClr val="000000"/>
                          </a:solidFill>
                          <a:latin typeface="Garamond"/>
                        </a:rPr>
                        <a:t>86,69 €</a:t>
                      </a:r>
                      <a:endParaRPr lang="fr-BE"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a:txBody>
                    <a:bodyPr/>
                    <a:lstStyle/>
                    <a:p>
                      <a:pPr algn="ctr">
                        <a:lnSpc>
                          <a:spcPct val="100000"/>
                        </a:lnSpc>
                        <a:buNone/>
                      </a:pPr>
                      <a:r>
                        <a:rPr lang="fr-BE" sz="1800" b="0" strike="noStrike" spc="-1">
                          <a:solidFill>
                            <a:srgbClr val="000000"/>
                          </a:solidFill>
                          <a:latin typeface="Garamond"/>
                        </a:rPr>
                        <a:t>Non concerné</a:t>
                      </a:r>
                      <a:endParaRPr lang="fr-BE" sz="1800" b="0" strike="noStrike" spc="-1">
                        <a:latin typeface="Arial"/>
                      </a:endParaRPr>
                    </a:p>
                    <a:p>
                      <a:pPr algn="ctr">
                        <a:lnSpc>
                          <a:spcPct val="100000"/>
                        </a:lnSpc>
                        <a:buNone/>
                      </a:pPr>
                      <a:endParaRPr lang="fr-BE"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a:txBody>
                    <a:bodyPr/>
                    <a:lstStyle/>
                    <a:p>
                      <a:pPr algn="ctr">
                        <a:lnSpc>
                          <a:spcPct val="100000"/>
                        </a:lnSpc>
                        <a:buNone/>
                      </a:pPr>
                      <a:r>
                        <a:rPr lang="fr-BE" sz="1800" b="0" strike="noStrike" spc="-1">
                          <a:solidFill>
                            <a:srgbClr val="000000"/>
                          </a:solidFill>
                          <a:latin typeface="Garamond"/>
                        </a:rPr>
                        <a:t>Non concerné</a:t>
                      </a:r>
                      <a:endParaRPr lang="fr-BE"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extLst>
                  <a:ext uri="{0D108BD9-81ED-4DB2-BD59-A6C34878D82A}">
                    <a16:rowId xmlns:a16="http://schemas.microsoft.com/office/drawing/2014/main" val="10003"/>
                  </a:ext>
                </a:extLst>
              </a:tr>
              <a:tr h="895680">
                <a:tc>
                  <a:txBody>
                    <a:bodyPr/>
                    <a:lstStyle/>
                    <a:p>
                      <a:pPr>
                        <a:lnSpc>
                          <a:spcPct val="100000"/>
                        </a:lnSpc>
                        <a:buNone/>
                        <a:tabLst>
                          <a:tab pos="0" algn="l"/>
                        </a:tabLst>
                      </a:pPr>
                      <a:r>
                        <a:rPr lang="fr-BE" sz="1800" b="0" strike="noStrike" spc="-1">
                          <a:solidFill>
                            <a:srgbClr val="00618C"/>
                          </a:solidFill>
                          <a:latin typeface="Garamond"/>
                        </a:rPr>
                        <a:t>Concertation multidisciplinaire</a:t>
                      </a:r>
                      <a:endParaRPr lang="fr-BE"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gridSpan="3">
                  <a:txBody>
                    <a:bodyPr/>
                    <a:lstStyle/>
                    <a:p>
                      <a:pPr algn="ctr">
                        <a:lnSpc>
                          <a:spcPct val="100000"/>
                        </a:lnSpc>
                        <a:buNone/>
                      </a:pPr>
                      <a:r>
                        <a:rPr lang="fr-BE" sz="1800" b="0" strike="noStrike" spc="-1">
                          <a:solidFill>
                            <a:srgbClr val="000000"/>
                          </a:solidFill>
                          <a:latin typeface="Garamond"/>
                        </a:rPr>
                        <a:t>21,67 €/15 min/par prestataire.</a:t>
                      </a:r>
                      <a:endParaRPr lang="fr-BE" sz="1800" b="0" strike="noStrike" spc="-1">
                        <a:latin typeface="Arial"/>
                      </a:endParaRPr>
                    </a:p>
                    <a:p>
                      <a:pPr algn="ctr">
                        <a:lnSpc>
                          <a:spcPct val="100000"/>
                        </a:lnSpc>
                        <a:buNone/>
                      </a:pPr>
                      <a:r>
                        <a:rPr lang="fr-BE" sz="1800" b="0" strike="noStrike" spc="-1">
                          <a:solidFill>
                            <a:srgbClr val="000000"/>
                          </a:solidFill>
                          <a:latin typeface="Garamond"/>
                        </a:rPr>
                        <a:t>Maximum 4 fois par an</a:t>
                      </a:r>
                      <a:endParaRPr lang="fr-BE" sz="1800" b="0" strike="noStrike" spc="-1">
                        <a:latin typeface="Arial"/>
                      </a:endParaRPr>
                    </a:p>
                    <a:p>
                      <a:pPr algn="ctr">
                        <a:lnSpc>
                          <a:spcPct val="100000"/>
                        </a:lnSpc>
                        <a:buNone/>
                      </a:pPr>
                      <a:endParaRPr lang="fr-BE"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hMerge="1">
                  <a:txBody>
                    <a:bodyPr/>
                    <a:lstStyle/>
                    <a:p>
                      <a:endParaRPr lang="fr-FR"/>
                    </a:p>
                  </a:txBody>
                  <a:tcPr marL="90000" marR="90000">
                    <a:lnL>
                      <a:noFill/>
                    </a:lnL>
                    <a:lnR>
                      <a:noFill/>
                    </a:lnR>
                    <a:lnT>
                      <a:noFill/>
                    </a:lnT>
                    <a:lnB>
                      <a:noFill/>
                    </a:lnB>
                    <a:solidFill>
                      <a:srgbClr val="729FCF"/>
                    </a:solidFill>
                  </a:tcPr>
                </a:tc>
                <a:tc hMerge="1">
                  <a:txBody>
                    <a:bodyPr/>
                    <a:lstStyle/>
                    <a:p>
                      <a:endParaRPr lang="fr-FR"/>
                    </a:p>
                  </a:txBody>
                  <a:tcPr marL="90000" marR="90000">
                    <a:lnL>
                      <a:noFill/>
                    </a:lnL>
                    <a:lnR>
                      <a:noFill/>
                    </a:lnR>
                    <a:lnT>
                      <a:noFill/>
                    </a:lnT>
                    <a:lnB>
                      <a:noFill/>
                    </a:lnB>
                    <a:solidFill>
                      <a:srgbClr val="729FCF"/>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PlaceHolder 1"/>
          <p:cNvSpPr>
            <a:spLocks noGrp="1"/>
          </p:cNvSpPr>
          <p:nvPr>
            <p:ph/>
          </p:nvPr>
        </p:nvSpPr>
        <p:spPr>
          <a:xfrm>
            <a:off x="838080" y="1825560"/>
            <a:ext cx="10779840" cy="4350960"/>
          </a:xfrm>
          <a:prstGeom prst="rect">
            <a:avLst/>
          </a:prstGeom>
          <a:noFill/>
          <a:ln w="0">
            <a:noFill/>
          </a:ln>
        </p:spPr>
        <p:txBody>
          <a:bodyPr anchor="t">
            <a:normAutofit/>
          </a:bodyPr>
          <a:lstStyle/>
          <a:p>
            <a:pPr marL="179280" indent="-179280">
              <a:lnSpc>
                <a:spcPct val="100000"/>
              </a:lnSpc>
              <a:buClr>
                <a:srgbClr val="13E8C9"/>
              </a:buClr>
              <a:buSzPct val="75000"/>
              <a:buFont typeface="Wingdings" charset="2"/>
              <a:buChar char=""/>
            </a:pPr>
            <a:r>
              <a:rPr lang="fr-BE" sz="3200" b="0" strike="noStrike" spc="-1">
                <a:solidFill>
                  <a:srgbClr val="000000"/>
                </a:solidFill>
                <a:latin typeface="Garamond"/>
                <a:ea typeface="Microsoft YaHei"/>
              </a:rPr>
              <a:t>Les réseaux « </a:t>
            </a:r>
            <a:r>
              <a:rPr lang="fr-BE" sz="3200" b="1" strike="noStrike" spc="-1">
                <a:solidFill>
                  <a:srgbClr val="000000"/>
                </a:solidFill>
                <a:latin typeface="Garamond"/>
                <a:ea typeface="Microsoft YaHei"/>
              </a:rPr>
              <a:t>Enfants et Adolescents </a:t>
            </a:r>
            <a:r>
              <a:rPr lang="fr-BE" sz="3200" b="0" strike="noStrike" spc="-1">
                <a:solidFill>
                  <a:srgbClr val="000000"/>
                </a:solidFill>
                <a:latin typeface="Garamond"/>
                <a:ea typeface="Microsoft YaHei"/>
              </a:rPr>
              <a:t>» -  jusque 23 ans compris.</a:t>
            </a:r>
            <a:endParaRPr lang="fr-FR" sz="3200" b="0" strike="noStrike" spc="-1">
              <a:solidFill>
                <a:srgbClr val="000000"/>
              </a:solidFill>
              <a:latin typeface="Calibri"/>
            </a:endParaRPr>
          </a:p>
          <a:p>
            <a:pPr marL="179280" indent="-179280">
              <a:lnSpc>
                <a:spcPct val="100000"/>
              </a:lnSpc>
              <a:buClr>
                <a:srgbClr val="13E8C9"/>
              </a:buClr>
              <a:buSzPct val="75000"/>
              <a:buFont typeface="Wingdings" charset="2"/>
              <a:buChar char=""/>
            </a:pPr>
            <a:r>
              <a:rPr lang="fr-BE" sz="3200" b="0" strike="noStrike" spc="-1">
                <a:solidFill>
                  <a:srgbClr val="000000"/>
                </a:solidFill>
                <a:latin typeface="Garamond"/>
                <a:ea typeface="Microsoft YaHei"/>
              </a:rPr>
              <a:t>Les réseaux « </a:t>
            </a:r>
            <a:r>
              <a:rPr lang="fr-BE" sz="3200" b="1" strike="noStrike" spc="-1">
                <a:solidFill>
                  <a:srgbClr val="000000"/>
                </a:solidFill>
                <a:latin typeface="Garamond"/>
                <a:ea typeface="Microsoft YaHei"/>
              </a:rPr>
              <a:t>Adultes</a:t>
            </a:r>
            <a:r>
              <a:rPr lang="fr-BE" sz="3200" b="0" strike="noStrike" spc="-1">
                <a:solidFill>
                  <a:srgbClr val="000000"/>
                </a:solidFill>
                <a:latin typeface="Garamond"/>
                <a:ea typeface="Microsoft YaHei"/>
              </a:rPr>
              <a:t> » -  à partir de l’âge de 15 ans.</a:t>
            </a:r>
            <a:endParaRPr lang="fr-FR" sz="3200" b="0" strike="noStrike" spc="-1">
              <a:solidFill>
                <a:srgbClr val="000000"/>
              </a:solidFill>
              <a:latin typeface="Calibri"/>
            </a:endParaRPr>
          </a:p>
          <a:p>
            <a:pPr>
              <a:lnSpc>
                <a:spcPct val="100000"/>
              </a:lnSpc>
              <a:buNone/>
              <a:tabLst>
                <a:tab pos="0" algn="l"/>
              </a:tabLst>
            </a:pPr>
            <a:endParaRPr lang="fr-FR" sz="3200" b="0" strike="noStrike" spc="-1">
              <a:solidFill>
                <a:srgbClr val="000000"/>
              </a:solidFill>
              <a:latin typeface="Calibri"/>
            </a:endParaRPr>
          </a:p>
          <a:p>
            <a:pPr>
              <a:lnSpc>
                <a:spcPct val="110000"/>
              </a:lnSpc>
              <a:buNone/>
              <a:tabLst>
                <a:tab pos="0" algn="l"/>
              </a:tabLst>
            </a:pPr>
            <a:r>
              <a:rPr lang="fr-BE" sz="2200" b="1" strike="noStrike" spc="-1">
                <a:solidFill>
                  <a:srgbClr val="13E8C9"/>
                </a:solidFill>
                <a:latin typeface="Garamond"/>
                <a:ea typeface="Microsoft YaHei"/>
              </a:rPr>
              <a:t>Contact des coordinateurs des réseaux </a:t>
            </a:r>
            <a:endParaRPr lang="fr-FR" sz="2200" b="0" strike="noStrike" spc="-1">
              <a:solidFill>
                <a:srgbClr val="000000"/>
              </a:solidFill>
              <a:latin typeface="Calibri"/>
            </a:endParaRPr>
          </a:p>
          <a:p>
            <a:pPr>
              <a:lnSpc>
                <a:spcPct val="90000"/>
              </a:lnSpc>
              <a:buNone/>
              <a:tabLst>
                <a:tab pos="0" algn="l"/>
              </a:tabLst>
            </a:pPr>
            <a:r>
              <a:rPr lang="fr-BE" sz="1800" b="0" strike="noStrike" spc="-1">
                <a:solidFill>
                  <a:srgbClr val="00618C"/>
                </a:solidFill>
                <a:latin typeface="Garamond"/>
                <a:ea typeface="Microsoft YaHei"/>
              </a:rPr>
              <a:t>https://www.inami.fgov.be/fr/professionnels/professionnels-de-la-sante/orthopedagogues-cliniciens/dispenser-des-soins-psychologiques-de-premiere-ligne-par-le-biais-de-reseaux-de-sante-mentale-a-partir-du-1er-avril-2024</a:t>
            </a:r>
            <a:endParaRPr lang="fr-FR" sz="1800" b="0" strike="noStrike" spc="-1">
              <a:solidFill>
                <a:srgbClr val="000000"/>
              </a:solidFill>
              <a:latin typeface="Calibri"/>
            </a:endParaRPr>
          </a:p>
          <a:p>
            <a:pPr>
              <a:lnSpc>
                <a:spcPct val="100000"/>
              </a:lnSpc>
              <a:buNone/>
              <a:tabLst>
                <a:tab pos="0" algn="l"/>
              </a:tabLst>
            </a:pPr>
            <a:endParaRPr lang="fr-FR" sz="3200" b="0" strike="noStrike" spc="-1">
              <a:solidFill>
                <a:srgbClr val="000000"/>
              </a:solidFill>
              <a:latin typeface="Calibri"/>
            </a:endParaRPr>
          </a:p>
          <a:p>
            <a:pPr>
              <a:lnSpc>
                <a:spcPct val="100000"/>
              </a:lnSpc>
              <a:buNone/>
              <a:tabLst>
                <a:tab pos="0" algn="l"/>
              </a:tabLst>
            </a:pPr>
            <a:endParaRPr lang="fr-FR" sz="3200" b="0" strike="noStrike" spc="-1">
              <a:solidFill>
                <a:srgbClr val="000000"/>
              </a:solidFill>
              <a:latin typeface="Calibri"/>
            </a:endParaRPr>
          </a:p>
          <a:p>
            <a:pPr>
              <a:lnSpc>
                <a:spcPct val="90000"/>
              </a:lnSpc>
              <a:spcBef>
                <a:spcPts val="1001"/>
              </a:spcBef>
              <a:buNone/>
              <a:tabLst>
                <a:tab pos="0" algn="l"/>
              </a:tabLst>
            </a:pPr>
            <a:endParaRPr lang="fr-FR" sz="2800" b="0" strike="noStrike" spc="-1">
              <a:solidFill>
                <a:srgbClr val="000000"/>
              </a:solidFill>
              <a:latin typeface="Calibri"/>
            </a:endParaRPr>
          </a:p>
        </p:txBody>
      </p:sp>
      <p:sp>
        <p:nvSpPr>
          <p:cNvPr id="87" name="Titre 1"/>
          <p:cNvSpPr/>
          <p:nvPr/>
        </p:nvSpPr>
        <p:spPr>
          <a:xfrm>
            <a:off x="838080" y="681120"/>
            <a:ext cx="9143640" cy="649080"/>
          </a:xfrm>
          <a:prstGeom prst="roundRect">
            <a:avLst>
              <a:gd name="adj" fmla="val 16667"/>
            </a:avLst>
          </a:prstGeom>
          <a:solidFill>
            <a:schemeClr val="bg1">
              <a:lumMod val="95000"/>
            </a:schemeClr>
          </a:solidFill>
          <a:ln w="0">
            <a:solidFill>
              <a:srgbClr val="00618C"/>
            </a:solidFill>
          </a:ln>
        </p:spPr>
        <p:style>
          <a:lnRef idx="0">
            <a:scrgbClr r="0" g="0" b="0"/>
          </a:lnRef>
          <a:fillRef idx="0">
            <a:scrgbClr r="0" g="0" b="0"/>
          </a:fillRef>
          <a:effectRef idx="0">
            <a:scrgbClr r="0" g="0" b="0"/>
          </a:effectRef>
          <a:fontRef idx="minor"/>
        </p:style>
        <p:txBody>
          <a:bodyPr anchor="ctr">
            <a:normAutofit fontScale="91000"/>
          </a:bodyPr>
          <a:lstStyle/>
          <a:p>
            <a:pPr algn="ctr">
              <a:lnSpc>
                <a:spcPct val="90000"/>
              </a:lnSpc>
              <a:buNone/>
            </a:pPr>
            <a:r>
              <a:rPr lang="fr-BE" sz="4000" b="1" strike="noStrike" spc="-1">
                <a:solidFill>
                  <a:srgbClr val="00618C"/>
                </a:solidFill>
                <a:latin typeface="Garamond"/>
                <a:ea typeface="Microsoft YaHei"/>
              </a:rPr>
              <a:t>Les 32 réseaux impliqués dans la convention</a:t>
            </a:r>
            <a:endParaRPr lang="fr-BE" sz="4000" b="0" strike="noStrike" spc="-1">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PlaceHolder 1"/>
          <p:cNvSpPr>
            <a:spLocks noGrp="1"/>
          </p:cNvSpPr>
          <p:nvPr>
            <p:ph/>
          </p:nvPr>
        </p:nvSpPr>
        <p:spPr>
          <a:xfrm>
            <a:off x="838080" y="1825560"/>
            <a:ext cx="10779840" cy="4350960"/>
          </a:xfrm>
          <a:prstGeom prst="rect">
            <a:avLst/>
          </a:prstGeom>
          <a:noFill/>
          <a:ln w="0">
            <a:noFill/>
          </a:ln>
        </p:spPr>
        <p:txBody>
          <a:bodyPr anchor="t">
            <a:normAutofit/>
          </a:bodyPr>
          <a:lstStyle/>
          <a:p>
            <a:pPr marL="228600" indent="-228600">
              <a:lnSpc>
                <a:spcPct val="90000"/>
              </a:lnSpc>
              <a:buClr>
                <a:srgbClr val="13E8C9"/>
              </a:buClr>
              <a:buSzPct val="75000"/>
              <a:buFont typeface="Wingdings" charset="2"/>
              <a:buChar char=""/>
            </a:pPr>
            <a:r>
              <a:rPr lang="fr-BE" sz="3200" b="1" strike="noStrike" spc="-1">
                <a:solidFill>
                  <a:srgbClr val="000000"/>
                </a:solidFill>
                <a:latin typeface="Garamond"/>
                <a:ea typeface="Microsoft YaHei"/>
              </a:rPr>
              <a:t>Les psychologues ou orthopédagogues cliniciens </a:t>
            </a:r>
            <a:r>
              <a:rPr lang="fr-BE" sz="3200" b="0" strike="noStrike" spc="-1">
                <a:solidFill>
                  <a:srgbClr val="000000"/>
                </a:solidFill>
                <a:latin typeface="Garamond"/>
                <a:ea typeface="Microsoft YaHei"/>
              </a:rPr>
              <a:t>d’un des réseaux de santé mentale ayant signé une convention avec l’INAMI (avec une couverture sur toute la Belgique).</a:t>
            </a:r>
            <a:endParaRPr lang="fr-FR" sz="3200" b="0" strike="noStrike" spc="-1">
              <a:solidFill>
                <a:srgbClr val="000000"/>
              </a:solidFill>
              <a:latin typeface="Calibri"/>
            </a:endParaRPr>
          </a:p>
          <a:p>
            <a:pPr marL="228600" indent="-228600">
              <a:lnSpc>
                <a:spcPct val="90000"/>
              </a:lnSpc>
              <a:buClr>
                <a:srgbClr val="13E8C9"/>
              </a:buClr>
              <a:buSzPct val="75000"/>
              <a:buFont typeface="Wingdings" charset="2"/>
              <a:buChar char=""/>
            </a:pPr>
            <a:r>
              <a:rPr lang="fr-BE" sz="3200" b="1" strike="noStrike" spc="-1">
                <a:solidFill>
                  <a:srgbClr val="000000"/>
                </a:solidFill>
                <a:latin typeface="Garamond"/>
                <a:ea typeface="Microsoft YaHei"/>
              </a:rPr>
              <a:t>Les médecins généralistes </a:t>
            </a:r>
            <a:r>
              <a:rPr lang="fr-BE" sz="3200" b="0" strike="noStrike" spc="-1">
                <a:solidFill>
                  <a:srgbClr val="000000"/>
                </a:solidFill>
                <a:latin typeface="Garamond"/>
                <a:ea typeface="Microsoft YaHei"/>
              </a:rPr>
              <a:t>pour des co-animations lors de séances de groupe.</a:t>
            </a:r>
            <a:endParaRPr lang="fr-FR" sz="3200" b="0" strike="noStrike" spc="-1">
              <a:solidFill>
                <a:srgbClr val="000000"/>
              </a:solidFill>
              <a:latin typeface="Calibri"/>
            </a:endParaRPr>
          </a:p>
          <a:p>
            <a:pPr marL="896760" indent="-896760">
              <a:lnSpc>
                <a:spcPct val="90000"/>
              </a:lnSpc>
              <a:buNone/>
              <a:tabLst>
                <a:tab pos="0" algn="l"/>
              </a:tabLst>
            </a:pPr>
            <a:r>
              <a:rPr lang="fr-BE" sz="2800" b="0" strike="noStrike" spc="-1">
                <a:solidFill>
                  <a:srgbClr val="000000"/>
                </a:solidFill>
                <a:latin typeface="Calibri"/>
                <a:ea typeface="Microsoft YaHei"/>
              </a:rPr>
              <a:t>	</a:t>
            </a:r>
            <a:r>
              <a:rPr lang="fr-BE" sz="1900" b="0" strike="noStrike" spc="-1">
                <a:solidFill>
                  <a:srgbClr val="00618C"/>
                </a:solidFill>
                <a:latin typeface="Garamond"/>
                <a:ea typeface="Microsoft YaHei"/>
              </a:rPr>
              <a:t>Pour ce faire, les médecins généralistes doivent conclure une convention avec un réseau qui organise les séances de groupe. A cette fin, ce réseau a besoin d’un portfolio du médecin généraliste comprenant les éléments suivants : </a:t>
            </a:r>
            <a:r>
              <a:rPr lang="fr-BE" sz="1900" b="0" i="1" strike="noStrike" spc="-1">
                <a:solidFill>
                  <a:srgbClr val="FF0000"/>
                </a:solidFill>
                <a:latin typeface="Garamond"/>
                <a:ea typeface="Microsoft YaHei"/>
              </a:rPr>
              <a:t>expérience, compétences, disponibilité et formation, intérêt en matière de prévention, détection précoce et accompagnement.</a:t>
            </a:r>
            <a:endParaRPr lang="fr-FR" sz="1900" b="0" strike="noStrike" spc="-1">
              <a:solidFill>
                <a:srgbClr val="000000"/>
              </a:solidFill>
              <a:latin typeface="Calibri"/>
            </a:endParaRPr>
          </a:p>
          <a:p>
            <a:pPr>
              <a:lnSpc>
                <a:spcPct val="90000"/>
              </a:lnSpc>
              <a:spcBef>
                <a:spcPts val="1417"/>
              </a:spcBef>
              <a:buNone/>
              <a:tabLst>
                <a:tab pos="0" algn="l"/>
              </a:tabLst>
            </a:pPr>
            <a:endParaRPr lang="fr-FR" sz="2800" b="0" strike="noStrike" spc="-1">
              <a:solidFill>
                <a:srgbClr val="000000"/>
              </a:solidFill>
              <a:latin typeface="Calibri"/>
            </a:endParaRPr>
          </a:p>
          <a:p>
            <a:pPr>
              <a:lnSpc>
                <a:spcPct val="100000"/>
              </a:lnSpc>
              <a:buNone/>
              <a:tabLst>
                <a:tab pos="0" algn="l"/>
              </a:tabLst>
            </a:pPr>
            <a:endParaRPr lang="fr-FR" sz="3200" b="0" strike="noStrike" spc="-1">
              <a:solidFill>
                <a:srgbClr val="000000"/>
              </a:solidFill>
              <a:latin typeface="Calibri"/>
            </a:endParaRPr>
          </a:p>
          <a:p>
            <a:pPr>
              <a:lnSpc>
                <a:spcPct val="100000"/>
              </a:lnSpc>
              <a:buNone/>
              <a:tabLst>
                <a:tab pos="0" algn="l"/>
              </a:tabLst>
            </a:pPr>
            <a:endParaRPr lang="fr-FR" sz="3200" b="0" strike="noStrike" spc="-1">
              <a:solidFill>
                <a:srgbClr val="000000"/>
              </a:solidFill>
              <a:latin typeface="Calibri"/>
            </a:endParaRPr>
          </a:p>
          <a:p>
            <a:pPr>
              <a:lnSpc>
                <a:spcPct val="90000"/>
              </a:lnSpc>
              <a:spcBef>
                <a:spcPts val="1001"/>
              </a:spcBef>
              <a:buNone/>
              <a:tabLst>
                <a:tab pos="0" algn="l"/>
              </a:tabLst>
            </a:pPr>
            <a:endParaRPr lang="fr-FR" sz="2800" b="0" strike="noStrike" spc="-1">
              <a:solidFill>
                <a:srgbClr val="000000"/>
              </a:solidFill>
              <a:latin typeface="Calibri"/>
            </a:endParaRPr>
          </a:p>
        </p:txBody>
      </p:sp>
      <p:sp>
        <p:nvSpPr>
          <p:cNvPr id="89" name="Titre 1"/>
          <p:cNvSpPr/>
          <p:nvPr/>
        </p:nvSpPr>
        <p:spPr>
          <a:xfrm>
            <a:off x="838080" y="681120"/>
            <a:ext cx="9143640" cy="649080"/>
          </a:xfrm>
          <a:prstGeom prst="roundRect">
            <a:avLst>
              <a:gd name="adj" fmla="val 16667"/>
            </a:avLst>
          </a:prstGeom>
          <a:solidFill>
            <a:schemeClr val="bg1">
              <a:lumMod val="95000"/>
            </a:schemeClr>
          </a:solidFill>
          <a:ln w="0">
            <a:solidFill>
              <a:srgbClr val="00618C"/>
            </a:solidFill>
          </a:ln>
        </p:spPr>
        <p:style>
          <a:lnRef idx="0">
            <a:scrgbClr r="0" g="0" b="0"/>
          </a:lnRef>
          <a:fillRef idx="0">
            <a:scrgbClr r="0" g="0" b="0"/>
          </a:fillRef>
          <a:effectRef idx="0">
            <a:scrgbClr r="0" g="0" b="0"/>
          </a:effectRef>
          <a:fontRef idx="minor"/>
        </p:style>
        <p:txBody>
          <a:bodyPr anchor="ctr">
            <a:normAutofit fontScale="92500" lnSpcReduction="10000"/>
          </a:bodyPr>
          <a:lstStyle/>
          <a:p>
            <a:pPr algn="ctr">
              <a:lnSpc>
                <a:spcPct val="90000"/>
              </a:lnSpc>
              <a:buNone/>
            </a:pPr>
            <a:r>
              <a:rPr lang="fr-BE" sz="4000" b="1" strike="noStrike" spc="-1">
                <a:solidFill>
                  <a:srgbClr val="00618C"/>
                </a:solidFill>
                <a:latin typeface="Garamond"/>
                <a:ea typeface="Microsoft YaHei"/>
              </a:rPr>
              <a:t>Les professionnels concernés</a:t>
            </a:r>
            <a:endParaRPr lang="fr-BE" sz="4000" b="0" strike="noStrike" spc="-1">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PlaceHolder 1"/>
          <p:cNvSpPr>
            <a:spLocks noGrp="1"/>
          </p:cNvSpPr>
          <p:nvPr>
            <p:ph/>
          </p:nvPr>
        </p:nvSpPr>
        <p:spPr>
          <a:xfrm>
            <a:off x="838080" y="1717920"/>
            <a:ext cx="10779840" cy="1965960"/>
          </a:xfrm>
          <a:prstGeom prst="rect">
            <a:avLst/>
          </a:prstGeom>
          <a:noFill/>
          <a:ln w="0">
            <a:noFill/>
          </a:ln>
        </p:spPr>
        <p:txBody>
          <a:bodyPr anchor="t">
            <a:normAutofit fontScale="92000" lnSpcReduction="10000"/>
          </a:bodyPr>
          <a:lstStyle/>
          <a:p>
            <a:pPr marL="228600" indent="-228600">
              <a:lnSpc>
                <a:spcPct val="90000"/>
              </a:lnSpc>
              <a:buClr>
                <a:srgbClr val="13E8C9"/>
              </a:buClr>
              <a:buSzPct val="75000"/>
              <a:buFont typeface="Wingdings" charset="2"/>
              <a:buChar char=""/>
            </a:pPr>
            <a:r>
              <a:rPr lang="fr-BE" sz="3200" b="0" strike="noStrike" spc="-1">
                <a:solidFill>
                  <a:srgbClr val="000000"/>
                </a:solidFill>
                <a:latin typeface="Garamond"/>
                <a:ea typeface="Microsoft YaHei"/>
              </a:rPr>
              <a:t>Au cabinet du psychologue</a:t>
            </a:r>
            <a:endParaRPr lang="fr-FR" sz="3200" b="0" strike="noStrike" spc="-1">
              <a:solidFill>
                <a:srgbClr val="000000"/>
              </a:solidFill>
              <a:latin typeface="Calibri"/>
            </a:endParaRPr>
          </a:p>
          <a:p>
            <a:pPr marL="228600" indent="-228600">
              <a:lnSpc>
                <a:spcPct val="90000"/>
              </a:lnSpc>
              <a:buClr>
                <a:srgbClr val="13E8C9"/>
              </a:buClr>
              <a:buSzPct val="75000"/>
              <a:buFont typeface="Wingdings" charset="2"/>
              <a:buChar char=""/>
            </a:pPr>
            <a:r>
              <a:rPr lang="fr-BE" sz="3200" b="0" strike="noStrike" spc="-1">
                <a:solidFill>
                  <a:srgbClr val="000000"/>
                </a:solidFill>
                <a:latin typeface="Garamond"/>
                <a:ea typeface="Microsoft YaHei"/>
              </a:rPr>
              <a:t>A domicile</a:t>
            </a:r>
            <a:endParaRPr lang="fr-FR" sz="3200" b="0" strike="noStrike" spc="-1">
              <a:solidFill>
                <a:srgbClr val="000000"/>
              </a:solidFill>
              <a:latin typeface="Calibri"/>
            </a:endParaRPr>
          </a:p>
          <a:p>
            <a:pPr marL="228600" indent="-228600">
              <a:lnSpc>
                <a:spcPct val="90000"/>
              </a:lnSpc>
              <a:buClr>
                <a:srgbClr val="13E8C9"/>
              </a:buClr>
              <a:buSzPct val="75000"/>
              <a:buFont typeface="Wingdings" charset="2"/>
              <a:buChar char=""/>
            </a:pPr>
            <a:r>
              <a:rPr lang="fr-BE" sz="3200" b="0" strike="noStrike" spc="-1">
                <a:solidFill>
                  <a:srgbClr val="000000"/>
                </a:solidFill>
                <a:latin typeface="Garamond"/>
                <a:ea typeface="Microsoft YaHei"/>
              </a:rPr>
              <a:t>En appel vidéo</a:t>
            </a:r>
            <a:endParaRPr lang="fr-FR" sz="3200" b="0" strike="noStrike" spc="-1">
              <a:solidFill>
                <a:srgbClr val="000000"/>
              </a:solidFill>
              <a:latin typeface="Calibri"/>
            </a:endParaRPr>
          </a:p>
          <a:p>
            <a:pPr marL="228600" indent="-228600">
              <a:lnSpc>
                <a:spcPct val="90000"/>
              </a:lnSpc>
              <a:buClr>
                <a:srgbClr val="13E8C9"/>
              </a:buClr>
              <a:buSzPct val="75000"/>
              <a:buFont typeface="Wingdings" charset="2"/>
              <a:buChar char=""/>
            </a:pPr>
            <a:r>
              <a:rPr lang="fr-BE" sz="3200" b="0" strike="noStrike" spc="-1">
                <a:solidFill>
                  <a:srgbClr val="000000"/>
                </a:solidFill>
                <a:latin typeface="Garamond"/>
                <a:ea typeface="Microsoft YaHei"/>
              </a:rPr>
              <a:t>Dans des lieux d’accroche (par ex. une école, une pratique de MG)</a:t>
            </a:r>
            <a:endParaRPr lang="fr-FR" sz="3200" b="0" strike="noStrike" spc="-1">
              <a:solidFill>
                <a:srgbClr val="000000"/>
              </a:solidFill>
              <a:latin typeface="Calibri"/>
            </a:endParaRPr>
          </a:p>
        </p:txBody>
      </p:sp>
      <p:sp>
        <p:nvSpPr>
          <p:cNvPr id="91" name="Titre 1"/>
          <p:cNvSpPr/>
          <p:nvPr/>
        </p:nvSpPr>
        <p:spPr>
          <a:xfrm>
            <a:off x="838080" y="542925"/>
            <a:ext cx="9143640" cy="1108320"/>
          </a:xfrm>
          <a:prstGeom prst="roundRect">
            <a:avLst>
              <a:gd name="adj" fmla="val 16667"/>
            </a:avLst>
          </a:prstGeom>
          <a:solidFill>
            <a:schemeClr val="bg1">
              <a:lumMod val="95000"/>
            </a:schemeClr>
          </a:solidFill>
          <a:ln w="0">
            <a:solidFill>
              <a:srgbClr val="00618C"/>
            </a:solidFill>
          </a:ln>
        </p:spPr>
        <p:style>
          <a:lnRef idx="0">
            <a:scrgbClr r="0" g="0" b="0"/>
          </a:lnRef>
          <a:fillRef idx="0">
            <a:scrgbClr r="0" g="0" b="0"/>
          </a:fillRef>
          <a:effectRef idx="0">
            <a:scrgbClr r="0" g="0" b="0"/>
          </a:effectRef>
          <a:fontRef idx="minor"/>
        </p:style>
        <p:txBody>
          <a:bodyPr anchor="ctr">
            <a:normAutofit fontScale="89500"/>
          </a:bodyPr>
          <a:lstStyle/>
          <a:p>
            <a:pPr>
              <a:lnSpc>
                <a:spcPct val="90000"/>
              </a:lnSpc>
              <a:buNone/>
            </a:pPr>
            <a:r>
              <a:rPr lang="fr-BE" sz="4000" b="1" strike="noStrike" spc="-1" dirty="0">
                <a:solidFill>
                  <a:srgbClr val="00618C"/>
                </a:solidFill>
                <a:latin typeface="Garamond"/>
                <a:ea typeface="Microsoft YaHei"/>
              </a:rPr>
              <a:t>Les lieux des consultations psychologiques</a:t>
            </a:r>
            <a:endParaRPr lang="fr-BE" sz="4000" b="0" strike="noStrike" spc="-1" dirty="0">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PlaceHolder 1"/>
          <p:cNvSpPr>
            <a:spLocks noGrp="1"/>
          </p:cNvSpPr>
          <p:nvPr>
            <p:ph/>
          </p:nvPr>
        </p:nvSpPr>
        <p:spPr>
          <a:xfrm>
            <a:off x="838080" y="1717920"/>
            <a:ext cx="10779840" cy="4888440"/>
          </a:xfrm>
          <a:prstGeom prst="rect">
            <a:avLst/>
          </a:prstGeom>
          <a:noFill/>
          <a:ln w="12600">
            <a:solidFill>
              <a:srgbClr val="13E8C9"/>
            </a:solidFill>
            <a:round/>
          </a:ln>
        </p:spPr>
        <p:txBody>
          <a:bodyPr anchor="t">
            <a:normAutofit/>
          </a:bodyPr>
          <a:lstStyle/>
          <a:p>
            <a:pPr marL="0" indent="0">
              <a:lnSpc>
                <a:spcPct val="90000"/>
              </a:lnSpc>
              <a:spcBef>
                <a:spcPts val="1001"/>
              </a:spcBef>
              <a:buNone/>
              <a:tabLst>
                <a:tab pos="0" algn="l"/>
              </a:tabLst>
            </a:pPr>
            <a:r>
              <a:rPr lang="fr-BE" sz="2800" b="0" i="1" strike="noStrike" spc="-1" dirty="0">
                <a:solidFill>
                  <a:srgbClr val="00618C"/>
                </a:solidFill>
                <a:latin typeface="Garamond"/>
              </a:rPr>
              <a:t>Méthode de travail dans laquelle un prestataire de soins se déplace vers le groupe cible visé, alors que dans les méthodes de travail plus traditionnelles, c'est le groupe cible qui se déplace vers le prestataire de soins.</a:t>
            </a:r>
            <a:endParaRPr lang="fr-FR" sz="2800" b="0" strike="noStrike" spc="-1" dirty="0">
              <a:solidFill>
                <a:srgbClr val="000000"/>
              </a:solidFill>
              <a:latin typeface="Calibri"/>
            </a:endParaRPr>
          </a:p>
          <a:p>
            <a:pPr>
              <a:lnSpc>
                <a:spcPct val="90000"/>
              </a:lnSpc>
              <a:spcBef>
                <a:spcPts val="1417"/>
              </a:spcBef>
              <a:buNone/>
              <a:tabLst>
                <a:tab pos="0" algn="l"/>
              </a:tabLst>
            </a:pPr>
            <a:endParaRPr lang="fr-FR" sz="2500" b="0" strike="noStrike" spc="-1" dirty="0">
              <a:solidFill>
                <a:srgbClr val="000000"/>
              </a:solidFill>
              <a:latin typeface="Calibri"/>
            </a:endParaRPr>
          </a:p>
          <a:p>
            <a:pPr marL="685800" lvl="1" indent="-228600">
              <a:lnSpc>
                <a:spcPct val="100000"/>
              </a:lnSpc>
              <a:buClr>
                <a:srgbClr val="13E8C9"/>
              </a:buClr>
              <a:buSzPct val="75000"/>
              <a:buFont typeface="Wingdings" charset="2"/>
              <a:buChar char=""/>
              <a:tabLst>
                <a:tab pos="0" algn="l"/>
              </a:tabLst>
            </a:pPr>
            <a:r>
              <a:rPr lang="fr-BE" sz="2500" b="0" strike="noStrike" spc="-1" dirty="0">
                <a:solidFill>
                  <a:srgbClr val="000000"/>
                </a:solidFill>
                <a:latin typeface="Garamond"/>
                <a:ea typeface="Microsoft YaHei"/>
              </a:rPr>
              <a:t>Activités concentrées sur la promotion de la santé mentale par le renforcement de la résilience, la prévention secondaire et la détection précoce</a:t>
            </a:r>
            <a:endParaRPr lang="fr-FR" sz="2500" b="0" strike="noStrike" spc="-1" dirty="0">
              <a:solidFill>
                <a:srgbClr val="000000"/>
              </a:solidFill>
              <a:latin typeface="Calibri"/>
            </a:endParaRPr>
          </a:p>
          <a:p>
            <a:pPr marL="457200">
              <a:lnSpc>
                <a:spcPct val="100000"/>
              </a:lnSpc>
              <a:buNone/>
              <a:tabLst>
                <a:tab pos="0" algn="l"/>
              </a:tabLst>
            </a:pPr>
            <a:endParaRPr lang="fr-FR" sz="2500" b="0" strike="noStrike" spc="-1" dirty="0">
              <a:solidFill>
                <a:srgbClr val="000000"/>
              </a:solidFill>
              <a:latin typeface="Calibri"/>
            </a:endParaRPr>
          </a:p>
          <a:p>
            <a:pPr marL="685800" lvl="1" indent="-228600">
              <a:lnSpc>
                <a:spcPct val="100000"/>
              </a:lnSpc>
              <a:buClr>
                <a:srgbClr val="13E8C9"/>
              </a:buClr>
              <a:buSzPct val="75000"/>
              <a:buFont typeface="Wingdings" charset="2"/>
              <a:buChar char=""/>
              <a:tabLst>
                <a:tab pos="0" algn="l"/>
              </a:tabLst>
            </a:pPr>
            <a:r>
              <a:rPr lang="fr-BE" sz="2500" b="0" strike="noStrike" spc="-1" dirty="0">
                <a:solidFill>
                  <a:srgbClr val="000000"/>
                </a:solidFill>
                <a:latin typeface="Garamond"/>
                <a:ea typeface="Microsoft YaHei"/>
              </a:rPr>
              <a:t>Focalisation sur les groupes (vulnérables) qui ont plus de difficultés à chercher ou trouver des soins ou à prendre conscience d'un besoin de soins et à le clarifier.</a:t>
            </a:r>
            <a:endParaRPr lang="fr-FR" sz="2500" b="0" strike="noStrike" spc="-1" dirty="0">
              <a:solidFill>
                <a:srgbClr val="000000"/>
              </a:solidFill>
              <a:latin typeface="Calibri"/>
            </a:endParaRPr>
          </a:p>
          <a:p>
            <a:pPr>
              <a:lnSpc>
                <a:spcPct val="100000"/>
              </a:lnSpc>
              <a:buNone/>
              <a:tabLst>
                <a:tab pos="0" algn="l"/>
              </a:tabLst>
            </a:pPr>
            <a:endParaRPr lang="fr-FR" sz="2800" b="0" strike="noStrike" spc="-1" dirty="0">
              <a:solidFill>
                <a:srgbClr val="000000"/>
              </a:solidFill>
              <a:latin typeface="Calibri"/>
            </a:endParaRPr>
          </a:p>
        </p:txBody>
      </p:sp>
      <p:sp>
        <p:nvSpPr>
          <p:cNvPr id="93" name="Titre 1"/>
          <p:cNvSpPr/>
          <p:nvPr/>
        </p:nvSpPr>
        <p:spPr>
          <a:xfrm>
            <a:off x="838080" y="394560"/>
            <a:ext cx="9143640" cy="1043640"/>
          </a:xfrm>
          <a:prstGeom prst="roundRect">
            <a:avLst>
              <a:gd name="adj" fmla="val 16667"/>
            </a:avLst>
          </a:prstGeom>
          <a:solidFill>
            <a:schemeClr val="bg1">
              <a:lumMod val="95000"/>
            </a:schemeClr>
          </a:solidFill>
          <a:ln w="0">
            <a:solidFill>
              <a:srgbClr val="00618C"/>
            </a:solidFill>
          </a:ln>
        </p:spPr>
        <p:style>
          <a:lnRef idx="0">
            <a:scrgbClr r="0" g="0" b="0"/>
          </a:lnRef>
          <a:fillRef idx="0">
            <a:scrgbClr r="0" g="0" b="0"/>
          </a:fillRef>
          <a:effectRef idx="0">
            <a:scrgbClr r="0" g="0" b="0"/>
          </a:effectRef>
          <a:fontRef idx="minor"/>
        </p:style>
        <p:txBody>
          <a:bodyPr anchor="ctr">
            <a:normAutofit fontScale="62000" lnSpcReduction="20000"/>
          </a:bodyPr>
          <a:lstStyle/>
          <a:p>
            <a:pPr>
              <a:lnSpc>
                <a:spcPct val="120000"/>
              </a:lnSpc>
              <a:buNone/>
            </a:pPr>
            <a:r>
              <a:rPr lang="fr-BE" sz="4000" b="1" strike="noStrike" spc="-1">
                <a:solidFill>
                  <a:srgbClr val="00618C"/>
                </a:solidFill>
                <a:latin typeface="Garamond"/>
                <a:ea typeface="Microsoft YaHei"/>
              </a:rPr>
              <a:t>Convention 2024-2026. </a:t>
            </a:r>
            <a:endParaRPr lang="fr-BE" sz="4000" b="0" strike="noStrike" spc="-1">
              <a:latin typeface="Arial"/>
            </a:endParaRPr>
          </a:p>
          <a:p>
            <a:pPr>
              <a:lnSpc>
                <a:spcPct val="120000"/>
              </a:lnSpc>
              <a:buNone/>
            </a:pPr>
            <a:r>
              <a:rPr lang="fr-BE" sz="4400" b="1" strike="noStrike" spc="-1">
                <a:solidFill>
                  <a:srgbClr val="00618C"/>
                </a:solidFill>
                <a:latin typeface="Garamond"/>
                <a:ea typeface="Microsoft YaHei"/>
              </a:rPr>
              <a:t>Les méthodes d’accroche </a:t>
            </a:r>
            <a:endParaRPr lang="fr-BE" sz="4400" b="0" strike="noStrike" spc="-1">
              <a:latin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PlaceHolder 1"/>
          <p:cNvSpPr>
            <a:spLocks noGrp="1"/>
          </p:cNvSpPr>
          <p:nvPr>
            <p:ph/>
          </p:nvPr>
        </p:nvSpPr>
        <p:spPr>
          <a:xfrm>
            <a:off x="838080" y="1717920"/>
            <a:ext cx="10779840" cy="1965960"/>
          </a:xfrm>
          <a:prstGeom prst="rect">
            <a:avLst/>
          </a:prstGeom>
          <a:noFill/>
          <a:ln w="0">
            <a:noFill/>
          </a:ln>
        </p:spPr>
        <p:txBody>
          <a:bodyPr anchor="t">
            <a:normAutofit fontScale="79500" lnSpcReduction="10000"/>
          </a:bodyPr>
          <a:lstStyle/>
          <a:p>
            <a:pPr marL="228600" indent="-228600">
              <a:lnSpc>
                <a:spcPct val="100000"/>
              </a:lnSpc>
              <a:buClr>
                <a:srgbClr val="13E8C9"/>
              </a:buClr>
              <a:buSzPct val="75000"/>
              <a:buFont typeface="Wingdings" charset="2"/>
              <a:buChar char=""/>
            </a:pPr>
            <a:r>
              <a:rPr lang="fr-BE" sz="3200" b="0" strike="noStrike" spc="-1" dirty="0">
                <a:solidFill>
                  <a:srgbClr val="000000"/>
                </a:solidFill>
                <a:latin typeface="Garamond"/>
                <a:ea typeface="Microsoft YaHei"/>
              </a:rPr>
              <a:t>Les soins psychologiques de première ligne sont directement accessibles </a:t>
            </a:r>
            <a:r>
              <a:rPr lang="fr-BE" sz="3200" b="0" strike="noStrike" spc="-1" dirty="0">
                <a:solidFill>
                  <a:srgbClr val="C9211E"/>
                </a:solidFill>
                <a:latin typeface="Garamond"/>
                <a:ea typeface="Microsoft YaHei"/>
              </a:rPr>
              <a:t>(sans prescription)</a:t>
            </a:r>
            <a:r>
              <a:rPr lang="fr-BE" sz="3200" b="0" strike="noStrike" spc="-1" dirty="0">
                <a:solidFill>
                  <a:srgbClr val="000000"/>
                </a:solidFill>
                <a:latin typeface="Garamond"/>
                <a:ea typeface="Microsoft YaHei"/>
              </a:rPr>
              <a:t>.</a:t>
            </a:r>
            <a:endParaRPr lang="fr-FR" sz="3200" b="0" strike="noStrike" spc="-1" dirty="0">
              <a:solidFill>
                <a:srgbClr val="000000"/>
              </a:solidFill>
              <a:latin typeface="Calibri"/>
            </a:endParaRPr>
          </a:p>
          <a:p>
            <a:pPr marL="228600" indent="-228600">
              <a:lnSpc>
                <a:spcPct val="100000"/>
              </a:lnSpc>
              <a:buClr>
                <a:srgbClr val="13E8C9"/>
              </a:buClr>
              <a:buSzPct val="75000"/>
              <a:buFont typeface="Wingdings" charset="2"/>
              <a:buChar char=""/>
            </a:pPr>
            <a:r>
              <a:rPr lang="fr-BE" sz="3200" b="0" strike="noStrike" spc="-1" dirty="0">
                <a:solidFill>
                  <a:srgbClr val="000000"/>
                </a:solidFill>
                <a:latin typeface="Garamond"/>
                <a:ea typeface="Microsoft YaHei"/>
              </a:rPr>
              <a:t>Le patient peut accéder aux </a:t>
            </a:r>
            <a:r>
              <a:rPr lang="fr-BE" sz="3200" b="1" strike="noStrike" spc="-1" dirty="0">
                <a:solidFill>
                  <a:srgbClr val="000000"/>
                </a:solidFill>
                <a:latin typeface="Garamond"/>
                <a:ea typeface="Microsoft YaHei"/>
              </a:rPr>
              <a:t>traitements</a:t>
            </a:r>
            <a:r>
              <a:rPr lang="fr-BE" sz="3200" b="0" strike="noStrike" spc="-1" dirty="0">
                <a:solidFill>
                  <a:srgbClr val="000000"/>
                </a:solidFill>
                <a:latin typeface="Garamond"/>
                <a:ea typeface="Microsoft YaHei"/>
              </a:rPr>
              <a:t> psychologiques de première ligne </a:t>
            </a:r>
            <a:endParaRPr lang="fr-FR" sz="3200" b="0" strike="noStrike" spc="-1" dirty="0">
              <a:solidFill>
                <a:srgbClr val="000000"/>
              </a:solidFill>
              <a:latin typeface="Calibri"/>
            </a:endParaRPr>
          </a:p>
          <a:p>
            <a:pPr marL="685800" lvl="1" indent="-228600">
              <a:lnSpc>
                <a:spcPct val="100000"/>
              </a:lnSpc>
              <a:buClr>
                <a:srgbClr val="00618C"/>
              </a:buClr>
              <a:buSzPct val="75000"/>
              <a:buFont typeface="Wingdings" charset="2"/>
              <a:buChar char=""/>
            </a:pPr>
            <a:r>
              <a:rPr lang="fr-BE" sz="2800" b="0" strike="noStrike" spc="-1" dirty="0">
                <a:solidFill>
                  <a:srgbClr val="000000"/>
                </a:solidFill>
                <a:latin typeface="Garamond"/>
                <a:ea typeface="Microsoft YaHei"/>
              </a:rPr>
              <a:t>à la suite d'un bilan fonctionnel réalisé à la première séance par le psychologue/orthopédagogue</a:t>
            </a:r>
            <a:endParaRPr lang="fr-FR" sz="2800" b="0" strike="noStrike" spc="-1" dirty="0">
              <a:solidFill>
                <a:srgbClr val="000000"/>
              </a:solidFill>
              <a:latin typeface="Calibri"/>
            </a:endParaRPr>
          </a:p>
          <a:p>
            <a:pPr marL="685800" lvl="1" indent="-228600">
              <a:lnSpc>
                <a:spcPct val="100000"/>
              </a:lnSpc>
              <a:buClr>
                <a:srgbClr val="00618C"/>
              </a:buClr>
              <a:buSzPct val="75000"/>
              <a:buFont typeface="Wingdings" charset="2"/>
              <a:buChar char=""/>
            </a:pPr>
            <a:r>
              <a:rPr lang="fr-BE" sz="2800" b="0" strike="noStrike" spc="-1" dirty="0">
                <a:solidFill>
                  <a:srgbClr val="000000"/>
                </a:solidFill>
                <a:latin typeface="Garamond"/>
                <a:ea typeface="Microsoft YaHei"/>
              </a:rPr>
              <a:t>puis en concertation avec le médecin généraliste.</a:t>
            </a:r>
            <a:endParaRPr lang="fr-FR" sz="2800" b="0" strike="noStrike" spc="-1" dirty="0">
              <a:solidFill>
                <a:srgbClr val="000000"/>
              </a:solidFill>
              <a:latin typeface="Calibri"/>
            </a:endParaRPr>
          </a:p>
        </p:txBody>
      </p:sp>
      <p:sp>
        <p:nvSpPr>
          <p:cNvPr id="95" name="Titre 1"/>
          <p:cNvSpPr/>
          <p:nvPr/>
        </p:nvSpPr>
        <p:spPr>
          <a:xfrm>
            <a:off x="838080" y="807120"/>
            <a:ext cx="9143640" cy="649080"/>
          </a:xfrm>
          <a:prstGeom prst="roundRect">
            <a:avLst>
              <a:gd name="adj" fmla="val 16667"/>
            </a:avLst>
          </a:prstGeom>
          <a:solidFill>
            <a:schemeClr val="bg1">
              <a:lumMod val="95000"/>
            </a:schemeClr>
          </a:solidFill>
          <a:ln w="0">
            <a:solidFill>
              <a:srgbClr val="00618C"/>
            </a:solidFill>
          </a:ln>
        </p:spPr>
        <p:style>
          <a:lnRef idx="0">
            <a:scrgbClr r="0" g="0" b="0"/>
          </a:lnRef>
          <a:fillRef idx="0">
            <a:scrgbClr r="0" g="0" b="0"/>
          </a:fillRef>
          <a:effectRef idx="0">
            <a:scrgbClr r="0" g="0" b="0"/>
          </a:effectRef>
          <a:fontRef idx="minor"/>
        </p:style>
        <p:txBody>
          <a:bodyPr anchor="ctr">
            <a:normAutofit fontScale="92500" lnSpcReduction="20000"/>
          </a:bodyPr>
          <a:lstStyle/>
          <a:p>
            <a:pPr algn="ctr">
              <a:lnSpc>
                <a:spcPct val="90000"/>
              </a:lnSpc>
              <a:buNone/>
            </a:pPr>
            <a:r>
              <a:rPr lang="fr-BE" sz="4000" b="1" strike="noStrike" spc="-1">
                <a:solidFill>
                  <a:srgbClr val="00618C"/>
                </a:solidFill>
                <a:latin typeface="Garamond"/>
                <a:ea typeface="Microsoft YaHei"/>
              </a:rPr>
              <a:t>L’accessibilité des consultations psychologiques</a:t>
            </a:r>
            <a:endParaRPr lang="fr-BE" sz="4000" b="0" strike="noStrike" spc="-1">
              <a:latin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 name="PlaceHolder 1"/>
          <p:cNvSpPr>
            <a:spLocks noGrp="1"/>
          </p:cNvSpPr>
          <p:nvPr>
            <p:ph/>
          </p:nvPr>
        </p:nvSpPr>
        <p:spPr>
          <a:xfrm>
            <a:off x="838080" y="1717920"/>
            <a:ext cx="10779840" cy="1965960"/>
          </a:xfrm>
          <a:prstGeom prst="rect">
            <a:avLst/>
          </a:prstGeom>
          <a:noFill/>
          <a:ln w="12600">
            <a:solidFill>
              <a:srgbClr val="13E8C9"/>
            </a:solidFill>
            <a:round/>
          </a:ln>
        </p:spPr>
        <p:txBody>
          <a:bodyPr anchor="t">
            <a:normAutofit fontScale="79000" lnSpcReduction="20000"/>
          </a:bodyPr>
          <a:lstStyle/>
          <a:p>
            <a:pPr>
              <a:lnSpc>
                <a:spcPct val="110000"/>
              </a:lnSpc>
              <a:buNone/>
              <a:tabLst>
                <a:tab pos="0" algn="l"/>
              </a:tabLst>
            </a:pPr>
            <a:r>
              <a:rPr lang="fr-BE" sz="2800" b="1" strike="noStrike" spc="-1">
                <a:solidFill>
                  <a:srgbClr val="000000"/>
                </a:solidFill>
                <a:latin typeface="Garamond"/>
                <a:ea typeface="Microsoft YaHei"/>
              </a:rPr>
              <a:t>2019. </a:t>
            </a:r>
            <a:r>
              <a:rPr lang="fr-BE" sz="2800" b="0" strike="noStrike" spc="-1">
                <a:solidFill>
                  <a:srgbClr val="000000"/>
                </a:solidFill>
                <a:latin typeface="Garamond"/>
                <a:ea typeface="Microsoft YaHei"/>
              </a:rPr>
              <a:t>Première convention de soins psychologiques dans la première ligne avec intervention de l’assurance maladie obligatoire.</a:t>
            </a:r>
            <a:endParaRPr lang="fr-FR" sz="2800" b="0" strike="noStrike" spc="-1">
              <a:solidFill>
                <a:srgbClr val="000000"/>
              </a:solidFill>
              <a:latin typeface="Calibri"/>
            </a:endParaRPr>
          </a:p>
          <a:p>
            <a:pPr marL="627120" indent="-268200">
              <a:lnSpc>
                <a:spcPct val="110000"/>
              </a:lnSpc>
              <a:buClr>
                <a:srgbClr val="13E8C9"/>
              </a:buClr>
              <a:buSzPct val="47000"/>
              <a:buFont typeface="Wingdings" charset="2"/>
              <a:buChar char=""/>
              <a:tabLst>
                <a:tab pos="358920" algn="l"/>
              </a:tabLst>
            </a:pPr>
            <a:r>
              <a:rPr lang="fr-BE" sz="2800" b="0" strike="noStrike" spc="-1">
                <a:solidFill>
                  <a:srgbClr val="000000"/>
                </a:solidFill>
                <a:latin typeface="Garamond"/>
                <a:ea typeface="Microsoft YaHei"/>
              </a:rPr>
              <a:t>Des interventions limitées par l’âge : </a:t>
            </a:r>
            <a:r>
              <a:rPr lang="fr-BE" sz="2800" b="0" i="1" strike="noStrike" spc="-1">
                <a:solidFill>
                  <a:srgbClr val="00618C"/>
                </a:solidFill>
                <a:latin typeface="Garamond"/>
                <a:ea typeface="Microsoft YaHei"/>
              </a:rPr>
              <a:t>les adultes de 18 à 64 ans</a:t>
            </a:r>
            <a:endParaRPr lang="fr-FR" sz="2800" b="0" strike="noStrike" spc="-1">
              <a:solidFill>
                <a:srgbClr val="000000"/>
              </a:solidFill>
              <a:latin typeface="Calibri"/>
            </a:endParaRPr>
          </a:p>
          <a:p>
            <a:pPr marL="627120" indent="-268200">
              <a:lnSpc>
                <a:spcPct val="110000"/>
              </a:lnSpc>
              <a:buClr>
                <a:srgbClr val="13E8C9"/>
              </a:buClr>
              <a:buSzPct val="47000"/>
              <a:buFont typeface="Wingdings" charset="2"/>
              <a:buChar char=""/>
              <a:tabLst>
                <a:tab pos="358920" algn="l"/>
              </a:tabLst>
            </a:pPr>
            <a:r>
              <a:rPr lang="fr-BE" sz="2800" b="0" strike="noStrike" spc="-1">
                <a:solidFill>
                  <a:srgbClr val="000000"/>
                </a:solidFill>
                <a:latin typeface="Garamond"/>
                <a:ea typeface="Microsoft YaHei"/>
              </a:rPr>
              <a:t>Des interventions limitées par les diagnostics : </a:t>
            </a:r>
            <a:r>
              <a:rPr lang="fr-BE" sz="2800" b="0" i="1" strike="noStrike" spc="-1">
                <a:solidFill>
                  <a:srgbClr val="00618C"/>
                </a:solidFill>
                <a:latin typeface="Garamond"/>
                <a:ea typeface="Microsoft YaHei"/>
              </a:rPr>
              <a:t>cas légers à modérés d’anxiété, de dépression, de consommation d’alcool ou de consommation de somnifères ou calmants.</a:t>
            </a:r>
            <a:endParaRPr lang="fr-FR" sz="2800" b="0" strike="noStrike" spc="-1">
              <a:solidFill>
                <a:srgbClr val="000000"/>
              </a:solidFill>
              <a:latin typeface="Calibri"/>
            </a:endParaRPr>
          </a:p>
          <a:p>
            <a:pPr>
              <a:lnSpc>
                <a:spcPct val="110000"/>
              </a:lnSpc>
              <a:buNone/>
              <a:tabLst>
                <a:tab pos="358920" algn="l"/>
              </a:tabLst>
            </a:pPr>
            <a:endParaRPr lang="fr-FR" sz="2800" b="0" strike="noStrike" spc="-1">
              <a:solidFill>
                <a:srgbClr val="000000"/>
              </a:solidFill>
              <a:latin typeface="Calibri"/>
            </a:endParaRPr>
          </a:p>
          <a:p>
            <a:pPr>
              <a:lnSpc>
                <a:spcPct val="100000"/>
              </a:lnSpc>
              <a:buNone/>
              <a:tabLst>
                <a:tab pos="358920" algn="l"/>
              </a:tabLst>
            </a:pPr>
            <a:endParaRPr lang="fr-FR" sz="2800" b="0" strike="noStrike" spc="-1">
              <a:solidFill>
                <a:srgbClr val="000000"/>
              </a:solidFill>
              <a:latin typeface="Calibri"/>
            </a:endParaRPr>
          </a:p>
        </p:txBody>
      </p:sp>
      <p:sp>
        <p:nvSpPr>
          <p:cNvPr id="97" name="Titre 1"/>
          <p:cNvSpPr/>
          <p:nvPr/>
        </p:nvSpPr>
        <p:spPr>
          <a:xfrm>
            <a:off x="838080" y="807120"/>
            <a:ext cx="9143640" cy="649080"/>
          </a:xfrm>
          <a:prstGeom prst="roundRect">
            <a:avLst>
              <a:gd name="adj" fmla="val 16667"/>
            </a:avLst>
          </a:prstGeom>
          <a:solidFill>
            <a:schemeClr val="bg1">
              <a:lumMod val="95000"/>
            </a:schemeClr>
          </a:solidFill>
          <a:ln w="0">
            <a:solidFill>
              <a:srgbClr val="00618C"/>
            </a:solidFill>
          </a:ln>
        </p:spPr>
        <p:style>
          <a:lnRef idx="0">
            <a:scrgbClr r="0" g="0" b="0"/>
          </a:lnRef>
          <a:fillRef idx="0">
            <a:scrgbClr r="0" g="0" b="0"/>
          </a:fillRef>
          <a:effectRef idx="0">
            <a:scrgbClr r="0" g="0" b="0"/>
          </a:effectRef>
          <a:fontRef idx="minor"/>
        </p:style>
        <p:txBody>
          <a:bodyPr anchor="ctr">
            <a:normAutofit fontScale="92500" lnSpcReduction="10000"/>
          </a:bodyPr>
          <a:lstStyle/>
          <a:p>
            <a:pPr>
              <a:lnSpc>
                <a:spcPct val="90000"/>
              </a:lnSpc>
              <a:buNone/>
            </a:pPr>
            <a:r>
              <a:rPr lang="fr-BE" sz="4000" b="1" strike="noStrike" spc="-1">
                <a:solidFill>
                  <a:srgbClr val="00618C"/>
                </a:solidFill>
                <a:latin typeface="Garamond"/>
                <a:ea typeface="Microsoft YaHei"/>
              </a:rPr>
              <a:t>L’historique des conventions</a:t>
            </a:r>
            <a:endParaRPr lang="fr-BE" sz="4000" b="0" strike="noStrike" spc="-1">
              <a:latin typeface="Arial"/>
            </a:endParaRPr>
          </a:p>
        </p:txBody>
      </p:sp>
      <p:sp>
        <p:nvSpPr>
          <p:cNvPr id="98" name="Espace réservé du contenu 2"/>
          <p:cNvSpPr/>
          <p:nvPr/>
        </p:nvSpPr>
        <p:spPr>
          <a:xfrm>
            <a:off x="838080" y="3824640"/>
            <a:ext cx="10779840" cy="2790720"/>
          </a:xfrm>
          <a:prstGeom prst="rect">
            <a:avLst/>
          </a:prstGeom>
          <a:noFill/>
          <a:ln w="0">
            <a:solidFill>
              <a:srgbClr val="13E8C9"/>
            </a:solidFill>
          </a:ln>
        </p:spPr>
        <p:style>
          <a:lnRef idx="0">
            <a:scrgbClr r="0" g="0" b="0"/>
          </a:lnRef>
          <a:fillRef idx="0">
            <a:scrgbClr r="0" g="0" b="0"/>
          </a:fillRef>
          <a:effectRef idx="0">
            <a:scrgbClr r="0" g="0" b="0"/>
          </a:effectRef>
          <a:fontRef idx="minor"/>
        </p:style>
        <p:txBody>
          <a:bodyPr anchor="t">
            <a:normAutofit fontScale="25000" lnSpcReduction="20000"/>
          </a:bodyPr>
          <a:lstStyle/>
          <a:p>
            <a:pPr>
              <a:lnSpc>
                <a:spcPct val="90000"/>
              </a:lnSpc>
              <a:spcBef>
                <a:spcPts val="1001"/>
              </a:spcBef>
              <a:buNone/>
              <a:tabLst>
                <a:tab pos="0" algn="l"/>
              </a:tabLst>
            </a:pPr>
            <a:r>
              <a:rPr lang="fr-BE" sz="9600" b="1" strike="noStrike" spc="-1" dirty="0">
                <a:solidFill>
                  <a:srgbClr val="000000"/>
                </a:solidFill>
                <a:latin typeface="Garamond"/>
                <a:ea typeface="Microsoft YaHei"/>
              </a:rPr>
              <a:t>2021-2023</a:t>
            </a:r>
            <a:r>
              <a:rPr lang="fr-BE" sz="9600" b="0" strike="noStrike" spc="-1" dirty="0">
                <a:solidFill>
                  <a:srgbClr val="000000"/>
                </a:solidFill>
                <a:latin typeface="Garamond"/>
                <a:ea typeface="Microsoft YaHei"/>
              </a:rPr>
              <a:t>. Deuxième convention de soins psychologiques dans la première ligne avec intervention de l’assurance maladie obligatoire.</a:t>
            </a:r>
            <a:endParaRPr lang="fr-BE" sz="9600" b="0" strike="noStrike" spc="-1" dirty="0">
              <a:latin typeface="Arial"/>
            </a:endParaRPr>
          </a:p>
          <a:p>
            <a:pPr marL="627120" indent="-358920">
              <a:lnSpc>
                <a:spcPct val="120000"/>
              </a:lnSpc>
              <a:buClr>
                <a:srgbClr val="13E8C9"/>
              </a:buClr>
              <a:buSzPct val="47000"/>
              <a:buFont typeface="Wingdings" charset="2"/>
              <a:buChar char=""/>
              <a:tabLst>
                <a:tab pos="0" algn="l"/>
              </a:tabLst>
            </a:pPr>
            <a:r>
              <a:rPr lang="fr-BE" sz="9600" b="0" strike="noStrike" spc="-1" dirty="0">
                <a:solidFill>
                  <a:srgbClr val="000000"/>
                </a:solidFill>
                <a:latin typeface="Garamond"/>
                <a:ea typeface="Microsoft YaHei"/>
              </a:rPr>
              <a:t>Augmentation du budget</a:t>
            </a:r>
            <a:endParaRPr lang="fr-BE" sz="9600" b="0" strike="noStrike" spc="-1" dirty="0">
              <a:latin typeface="Arial"/>
            </a:endParaRPr>
          </a:p>
          <a:p>
            <a:pPr marL="627120" indent="-358920">
              <a:lnSpc>
                <a:spcPct val="120000"/>
              </a:lnSpc>
              <a:buClr>
                <a:srgbClr val="13E8C9"/>
              </a:buClr>
              <a:buSzPct val="47000"/>
              <a:buFont typeface="Wingdings" charset="2"/>
              <a:buChar char=""/>
              <a:tabLst>
                <a:tab pos="0" algn="l"/>
              </a:tabLst>
            </a:pPr>
            <a:r>
              <a:rPr lang="fr-BE" sz="9600" b="0" strike="noStrike" spc="-1" dirty="0">
                <a:solidFill>
                  <a:srgbClr val="000000"/>
                </a:solidFill>
                <a:latin typeface="Garamond"/>
                <a:ea typeface="Microsoft YaHei"/>
              </a:rPr>
              <a:t>Groupe cible élargi aux patients présentant </a:t>
            </a:r>
            <a:r>
              <a:rPr lang="fr-BE" sz="9600" b="0" i="1" strike="noStrike" spc="-1" dirty="0">
                <a:solidFill>
                  <a:srgbClr val="00618C"/>
                </a:solidFill>
                <a:latin typeface="Garamond"/>
                <a:ea typeface="Microsoft YaHei"/>
              </a:rPr>
              <a:t>des problèmes psychiques « légers à modérés » (sans limite d’âge ou de diagnostics)</a:t>
            </a:r>
            <a:endParaRPr lang="fr-BE" sz="9600" b="0" strike="noStrike" spc="-1" dirty="0">
              <a:latin typeface="Arial"/>
            </a:endParaRPr>
          </a:p>
          <a:p>
            <a:pPr marL="627120" indent="-358920">
              <a:lnSpc>
                <a:spcPct val="120000"/>
              </a:lnSpc>
              <a:buClr>
                <a:srgbClr val="13E8C9"/>
              </a:buClr>
              <a:buSzPct val="47000"/>
              <a:buFont typeface="Wingdings" charset="2"/>
              <a:buChar char=""/>
              <a:tabLst>
                <a:tab pos="0" algn="l"/>
              </a:tabLst>
            </a:pPr>
            <a:r>
              <a:rPr lang="fr-BE" sz="9600" b="0" strike="noStrike" spc="-1" dirty="0">
                <a:solidFill>
                  <a:srgbClr val="000000"/>
                </a:solidFill>
                <a:latin typeface="Garamond"/>
                <a:ea typeface="Microsoft YaHei"/>
              </a:rPr>
              <a:t>Une attention particulière </a:t>
            </a:r>
            <a:r>
              <a:rPr lang="fr-BE" sz="9200" b="0" strike="noStrike" spc="-1" dirty="0">
                <a:solidFill>
                  <a:srgbClr val="000000"/>
                </a:solidFill>
                <a:latin typeface="Garamond"/>
                <a:ea typeface="Microsoft YaHei"/>
              </a:rPr>
              <a:t>pour les âges de transition (15 à 23 ans) </a:t>
            </a:r>
          </a:p>
          <a:p>
            <a:pPr marL="628650">
              <a:lnSpc>
                <a:spcPct val="120000"/>
              </a:lnSpc>
              <a:buClr>
                <a:srgbClr val="13E8C9"/>
              </a:buClr>
              <a:buSzPct val="47000"/>
              <a:tabLst>
                <a:tab pos="0" algn="l"/>
              </a:tabLst>
            </a:pPr>
            <a:r>
              <a:rPr lang="fr-BE" sz="9200" b="0" strike="noStrike" spc="-1" dirty="0">
                <a:solidFill>
                  <a:srgbClr val="000000"/>
                </a:solidFill>
                <a:latin typeface="Garamond"/>
                <a:ea typeface="Microsoft YaHei"/>
              </a:rPr>
              <a:t>et pour les groupes vulnérables</a:t>
            </a:r>
            <a:endParaRPr lang="fr-BE" sz="9200" b="0" strike="noStrike" spc="-1" dirty="0">
              <a:latin typeface="Arial"/>
            </a:endParaRPr>
          </a:p>
          <a:p>
            <a:pPr>
              <a:lnSpc>
                <a:spcPct val="100000"/>
              </a:lnSpc>
              <a:spcBef>
                <a:spcPts val="1001"/>
              </a:spcBef>
              <a:buNone/>
              <a:tabLst>
                <a:tab pos="985680" algn="l"/>
              </a:tabLst>
            </a:pPr>
            <a:endParaRPr lang="fr-BE" sz="9600" b="0" strike="noStrike" spc="-1" dirty="0">
              <a:latin typeface="Arial"/>
            </a:endParaRPr>
          </a:p>
          <a:p>
            <a:pPr>
              <a:lnSpc>
                <a:spcPct val="100000"/>
              </a:lnSpc>
              <a:spcBef>
                <a:spcPts val="499"/>
              </a:spcBef>
              <a:buNone/>
              <a:tabLst>
                <a:tab pos="985680" algn="l"/>
              </a:tabLst>
            </a:pPr>
            <a:endParaRPr lang="fr-BE" sz="8800" b="0" strike="noStrike" spc="-1" dirty="0">
              <a:latin typeface="Arial"/>
            </a:endParaRPr>
          </a:p>
          <a:p>
            <a:pPr>
              <a:lnSpc>
                <a:spcPct val="90000"/>
              </a:lnSpc>
              <a:spcBef>
                <a:spcPts val="1001"/>
              </a:spcBef>
              <a:buNone/>
              <a:tabLst>
                <a:tab pos="985680" algn="l"/>
              </a:tabLst>
            </a:pPr>
            <a:endParaRPr lang="fr-BE" sz="2800" b="0" strike="noStrike" spc="-1" dirty="0">
              <a:latin typeface="Arial"/>
            </a:endParaRPr>
          </a:p>
          <a:p>
            <a:pPr>
              <a:lnSpc>
                <a:spcPct val="100000"/>
              </a:lnSpc>
              <a:buNone/>
              <a:tabLst>
                <a:tab pos="985680" algn="l"/>
              </a:tabLst>
            </a:pPr>
            <a:endParaRPr lang="fr-BE" sz="2800" b="0" strike="noStrike" spc="-1" dirty="0">
              <a:latin typeface="Arial"/>
            </a:endParaRPr>
          </a:p>
        </p:txBody>
      </p:sp>
      <p:sp>
        <p:nvSpPr>
          <p:cNvPr id="99" name="ZoneTexte 8"/>
          <p:cNvSpPr/>
          <p:nvPr/>
        </p:nvSpPr>
        <p:spPr>
          <a:xfrm rot="21237000">
            <a:off x="9110860" y="5405220"/>
            <a:ext cx="2608200" cy="1291320"/>
          </a:xfrm>
          <a:prstGeom prst="ellipse">
            <a:avLst/>
          </a:prstGeom>
          <a:solidFill>
            <a:schemeClr val="bg1">
              <a:lumMod val="95000"/>
            </a:schemeClr>
          </a:solidFill>
          <a:ln w="0">
            <a:solidFill>
              <a:srgbClr val="13E8C9"/>
            </a:solid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buNone/>
            </a:pPr>
            <a:r>
              <a:rPr lang="fr-BE" sz="1800" b="0" strike="noStrike" spc="-1">
                <a:solidFill>
                  <a:srgbClr val="000000"/>
                </a:solidFill>
                <a:latin typeface="Calibri"/>
              </a:rPr>
              <a:t>Un objectif d’intervention précoce</a:t>
            </a:r>
            <a:endParaRPr lang="fr-BE" sz="1800" b="0" strike="noStrike" spc="-1">
              <a:latin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PlaceHolder 1"/>
          <p:cNvSpPr>
            <a:spLocks noGrp="1"/>
          </p:cNvSpPr>
          <p:nvPr>
            <p:ph/>
          </p:nvPr>
        </p:nvSpPr>
        <p:spPr>
          <a:xfrm>
            <a:off x="838080" y="1717920"/>
            <a:ext cx="10779840" cy="1965960"/>
          </a:xfrm>
          <a:prstGeom prst="rect">
            <a:avLst/>
          </a:prstGeom>
          <a:noFill/>
          <a:ln w="12600">
            <a:solidFill>
              <a:srgbClr val="13E8C9"/>
            </a:solidFill>
            <a:round/>
          </a:ln>
        </p:spPr>
        <p:txBody>
          <a:bodyPr anchor="t">
            <a:normAutofit fontScale="57000" lnSpcReduction="20000"/>
          </a:bodyPr>
          <a:lstStyle/>
          <a:p>
            <a:pPr>
              <a:lnSpc>
                <a:spcPct val="90000"/>
              </a:lnSpc>
              <a:buNone/>
              <a:tabLst>
                <a:tab pos="0" algn="l"/>
              </a:tabLst>
            </a:pPr>
            <a:endParaRPr lang="fr-FR" sz="2800" b="0" strike="noStrike" spc="-1" dirty="0">
              <a:solidFill>
                <a:srgbClr val="000000"/>
              </a:solidFill>
              <a:latin typeface="Calibri"/>
            </a:endParaRPr>
          </a:p>
          <a:p>
            <a:pPr>
              <a:lnSpc>
                <a:spcPct val="120000"/>
              </a:lnSpc>
              <a:buNone/>
              <a:tabLst>
                <a:tab pos="0" algn="l"/>
              </a:tabLst>
            </a:pPr>
            <a:r>
              <a:rPr lang="fr-BE" sz="3700" b="1" strike="noStrike" spc="-1" dirty="0">
                <a:solidFill>
                  <a:srgbClr val="000000"/>
                </a:solidFill>
                <a:latin typeface="Garamond"/>
                <a:ea typeface="Microsoft YaHei"/>
              </a:rPr>
              <a:t>2024-2026. </a:t>
            </a:r>
            <a:r>
              <a:rPr lang="fr-BE" sz="3700" strike="noStrike" spc="-1" dirty="0">
                <a:solidFill>
                  <a:srgbClr val="000000"/>
                </a:solidFill>
                <a:latin typeface="Garamond"/>
                <a:ea typeface="Microsoft YaHei"/>
              </a:rPr>
              <a:t>T</a:t>
            </a:r>
            <a:r>
              <a:rPr lang="fr-BE" sz="3700" b="0" strike="noStrike" spc="-1" dirty="0">
                <a:solidFill>
                  <a:srgbClr val="000000"/>
                </a:solidFill>
                <a:latin typeface="Garamond"/>
                <a:ea typeface="Microsoft YaHei"/>
              </a:rPr>
              <a:t>ransition vers :</a:t>
            </a:r>
            <a:endParaRPr lang="fr-FR" sz="3700" b="0" strike="noStrike" spc="-1" dirty="0">
              <a:solidFill>
                <a:srgbClr val="000000"/>
              </a:solidFill>
              <a:latin typeface="Calibri"/>
            </a:endParaRPr>
          </a:p>
          <a:p>
            <a:pPr marL="457200" lvl="1" indent="349200">
              <a:lnSpc>
                <a:spcPct val="120000"/>
              </a:lnSpc>
              <a:buClr>
                <a:srgbClr val="13E8C9"/>
              </a:buClr>
              <a:buSzPct val="75000"/>
              <a:buFont typeface="Wingdings" charset="2"/>
              <a:buChar char=""/>
              <a:tabLst>
                <a:tab pos="0" algn="l"/>
              </a:tabLst>
            </a:pPr>
            <a:r>
              <a:rPr lang="fr-BE" sz="3700" b="0" strike="noStrike" spc="-1" dirty="0">
                <a:solidFill>
                  <a:srgbClr val="000000"/>
                </a:solidFill>
                <a:latin typeface="Garamond"/>
                <a:ea typeface="Microsoft YaHei"/>
              </a:rPr>
              <a:t>une meilleure accessibilité : </a:t>
            </a:r>
            <a:r>
              <a:rPr lang="fr-BE" sz="3700" b="0" i="1" strike="noStrike" spc="-1" dirty="0">
                <a:solidFill>
                  <a:srgbClr val="00618C"/>
                </a:solidFill>
                <a:latin typeface="Garamond"/>
                <a:ea typeface="Microsoft YaHei"/>
              </a:rPr>
              <a:t>pratiques innovantes, suppression partielle du ticket modérateur</a:t>
            </a:r>
            <a:endParaRPr lang="fr-FR" sz="3700" b="0" strike="noStrike" spc="-1" dirty="0">
              <a:solidFill>
                <a:srgbClr val="000000"/>
              </a:solidFill>
              <a:latin typeface="Calibri"/>
            </a:endParaRPr>
          </a:p>
          <a:p>
            <a:pPr marL="457200" lvl="1" indent="349200">
              <a:lnSpc>
                <a:spcPct val="120000"/>
              </a:lnSpc>
              <a:buClr>
                <a:srgbClr val="13E8C9"/>
              </a:buClr>
              <a:buSzPct val="75000"/>
              <a:buFont typeface="Wingdings" charset="2"/>
              <a:buChar char=""/>
              <a:tabLst>
                <a:tab pos="0" algn="l"/>
              </a:tabLst>
            </a:pPr>
            <a:r>
              <a:rPr lang="fr-BE" sz="3700" b="0" strike="noStrike" spc="-1" dirty="0">
                <a:solidFill>
                  <a:srgbClr val="000000"/>
                </a:solidFill>
                <a:latin typeface="Garamond"/>
                <a:ea typeface="Microsoft YaHei"/>
              </a:rPr>
              <a:t>le développement des missions de </a:t>
            </a:r>
            <a:r>
              <a:rPr lang="fr-BE" sz="3700" b="0" i="1" strike="noStrike" spc="-1" dirty="0">
                <a:solidFill>
                  <a:srgbClr val="00618C"/>
                </a:solidFill>
                <a:latin typeface="Garamond"/>
                <a:ea typeface="Microsoft YaHei"/>
              </a:rPr>
              <a:t>soutien à la première ligne</a:t>
            </a:r>
            <a:endParaRPr lang="fr-FR" sz="3700" b="0" strike="noStrike" spc="-1" dirty="0">
              <a:solidFill>
                <a:srgbClr val="000000"/>
              </a:solidFill>
              <a:latin typeface="Calibri"/>
            </a:endParaRPr>
          </a:p>
          <a:p>
            <a:pPr marL="457200" lvl="1" indent="349200">
              <a:lnSpc>
                <a:spcPct val="120000"/>
              </a:lnSpc>
              <a:buClr>
                <a:srgbClr val="13E8C9"/>
              </a:buClr>
              <a:buSzPct val="75000"/>
              <a:buFont typeface="Wingdings" charset="2"/>
              <a:buChar char=""/>
              <a:tabLst>
                <a:tab pos="0" algn="l"/>
              </a:tabLst>
            </a:pPr>
            <a:r>
              <a:rPr lang="fr-BE" sz="3700" b="0" strike="noStrike" spc="-1" dirty="0">
                <a:solidFill>
                  <a:srgbClr val="000000"/>
                </a:solidFill>
                <a:latin typeface="Garamond"/>
                <a:ea typeface="Microsoft YaHei"/>
              </a:rPr>
              <a:t>une gestion de la qualité : </a:t>
            </a:r>
            <a:r>
              <a:rPr lang="fr-BE" sz="3700" b="0" i="1" strike="noStrike" spc="-1" dirty="0">
                <a:solidFill>
                  <a:srgbClr val="00618C"/>
                </a:solidFill>
                <a:latin typeface="Garamond"/>
                <a:ea typeface="Microsoft YaHei"/>
              </a:rPr>
              <a:t>stimulation EBP (Evidence </a:t>
            </a:r>
            <a:r>
              <a:rPr lang="fr-BE" sz="3700" b="0" i="1" strike="noStrike" spc="-1" dirty="0" err="1">
                <a:solidFill>
                  <a:srgbClr val="00618C"/>
                </a:solidFill>
                <a:latin typeface="Garamond"/>
                <a:ea typeface="Microsoft YaHei"/>
              </a:rPr>
              <a:t>Based</a:t>
            </a:r>
            <a:r>
              <a:rPr lang="fr-BE" sz="3700" b="0" i="1" strike="noStrike" spc="-1" dirty="0">
                <a:solidFill>
                  <a:srgbClr val="00618C"/>
                </a:solidFill>
                <a:latin typeface="Garamond"/>
                <a:ea typeface="Microsoft YaHei"/>
              </a:rPr>
              <a:t> Practice)</a:t>
            </a:r>
            <a:endParaRPr lang="fr-FR" sz="3700" b="0" strike="noStrike" spc="-1" dirty="0">
              <a:solidFill>
                <a:srgbClr val="000000"/>
              </a:solidFill>
              <a:latin typeface="Calibri"/>
            </a:endParaRPr>
          </a:p>
          <a:p>
            <a:pPr>
              <a:lnSpc>
                <a:spcPct val="90000"/>
              </a:lnSpc>
              <a:spcBef>
                <a:spcPts val="1001"/>
              </a:spcBef>
              <a:buNone/>
              <a:tabLst>
                <a:tab pos="0" algn="l"/>
              </a:tabLst>
            </a:pPr>
            <a:endParaRPr lang="fr-FR" sz="2800" b="0" strike="noStrike" spc="-1" dirty="0">
              <a:solidFill>
                <a:srgbClr val="000000"/>
              </a:solidFill>
              <a:latin typeface="Calibri"/>
            </a:endParaRPr>
          </a:p>
          <a:p>
            <a:pPr>
              <a:lnSpc>
                <a:spcPct val="100000"/>
              </a:lnSpc>
              <a:buNone/>
              <a:tabLst>
                <a:tab pos="0" algn="l"/>
              </a:tabLst>
            </a:pPr>
            <a:endParaRPr lang="fr-FR" sz="2800" b="0" strike="noStrike" spc="-1" dirty="0">
              <a:solidFill>
                <a:srgbClr val="000000"/>
              </a:solidFill>
              <a:latin typeface="Calibri"/>
            </a:endParaRPr>
          </a:p>
        </p:txBody>
      </p:sp>
      <p:sp>
        <p:nvSpPr>
          <p:cNvPr id="101" name="Titre 1"/>
          <p:cNvSpPr/>
          <p:nvPr/>
        </p:nvSpPr>
        <p:spPr>
          <a:xfrm>
            <a:off x="838080" y="807120"/>
            <a:ext cx="9143640" cy="649080"/>
          </a:xfrm>
          <a:prstGeom prst="roundRect">
            <a:avLst>
              <a:gd name="adj" fmla="val 16667"/>
            </a:avLst>
          </a:prstGeom>
          <a:solidFill>
            <a:schemeClr val="bg1">
              <a:lumMod val="95000"/>
            </a:schemeClr>
          </a:solidFill>
          <a:ln w="0">
            <a:solidFill>
              <a:srgbClr val="00618C"/>
            </a:solidFill>
          </a:ln>
        </p:spPr>
        <p:style>
          <a:lnRef idx="0">
            <a:scrgbClr r="0" g="0" b="0"/>
          </a:lnRef>
          <a:fillRef idx="0">
            <a:scrgbClr r="0" g="0" b="0"/>
          </a:fillRef>
          <a:effectRef idx="0">
            <a:scrgbClr r="0" g="0" b="0"/>
          </a:effectRef>
          <a:fontRef idx="minor"/>
        </p:style>
        <p:txBody>
          <a:bodyPr anchor="ctr">
            <a:normAutofit fontScale="92500" lnSpcReduction="10000"/>
          </a:bodyPr>
          <a:lstStyle/>
          <a:p>
            <a:pPr>
              <a:lnSpc>
                <a:spcPct val="90000"/>
              </a:lnSpc>
              <a:buNone/>
            </a:pPr>
            <a:r>
              <a:rPr lang="fr-BE" sz="4000" b="1" strike="noStrike" spc="-1">
                <a:solidFill>
                  <a:srgbClr val="00618C"/>
                </a:solidFill>
                <a:latin typeface="Garamond"/>
                <a:ea typeface="Microsoft YaHei"/>
              </a:rPr>
              <a:t>Convention 2024-2026</a:t>
            </a:r>
            <a:endParaRPr lang="fr-BE" sz="4000" b="0" strike="noStrike" spc="-1">
              <a:latin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Titre 1"/>
          <p:cNvSpPr/>
          <p:nvPr/>
        </p:nvSpPr>
        <p:spPr>
          <a:xfrm>
            <a:off x="838080" y="807120"/>
            <a:ext cx="9143640" cy="649080"/>
          </a:xfrm>
          <a:prstGeom prst="roundRect">
            <a:avLst>
              <a:gd name="adj" fmla="val 16667"/>
            </a:avLst>
          </a:prstGeom>
          <a:solidFill>
            <a:schemeClr val="bg1">
              <a:lumMod val="95000"/>
            </a:schemeClr>
          </a:solidFill>
          <a:ln w="0">
            <a:solidFill>
              <a:srgbClr val="00618C"/>
            </a:solidFill>
          </a:ln>
        </p:spPr>
        <p:style>
          <a:lnRef idx="0">
            <a:scrgbClr r="0" g="0" b="0"/>
          </a:lnRef>
          <a:fillRef idx="0">
            <a:scrgbClr r="0" g="0" b="0"/>
          </a:fillRef>
          <a:effectRef idx="0">
            <a:scrgbClr r="0" g="0" b="0"/>
          </a:effectRef>
          <a:fontRef idx="minor"/>
        </p:style>
        <p:txBody>
          <a:bodyPr anchor="ctr">
            <a:normAutofit fontScale="92500" lnSpcReduction="10000"/>
          </a:bodyPr>
          <a:lstStyle/>
          <a:p>
            <a:pPr>
              <a:lnSpc>
                <a:spcPct val="90000"/>
              </a:lnSpc>
              <a:buNone/>
            </a:pPr>
            <a:r>
              <a:rPr lang="fr-BE" sz="4000" b="1" strike="noStrike" spc="-1">
                <a:solidFill>
                  <a:srgbClr val="00618C"/>
                </a:solidFill>
                <a:latin typeface="Garamond"/>
                <a:ea typeface="Microsoft YaHei"/>
              </a:rPr>
              <a:t>Convention 2024-2026</a:t>
            </a:r>
            <a:endParaRPr lang="fr-BE" sz="4000" b="0" strike="noStrike" spc="-1">
              <a:latin typeface="Arial"/>
            </a:endParaRPr>
          </a:p>
        </p:txBody>
      </p:sp>
      <p:sp>
        <p:nvSpPr>
          <p:cNvPr id="103" name="Espace réservé du contenu 2"/>
          <p:cNvSpPr/>
          <p:nvPr/>
        </p:nvSpPr>
        <p:spPr>
          <a:xfrm>
            <a:off x="838080" y="1879200"/>
            <a:ext cx="10779840" cy="4171320"/>
          </a:xfrm>
          <a:prstGeom prst="rect">
            <a:avLst/>
          </a:prstGeom>
          <a:noFill/>
          <a:ln w="12700">
            <a:solidFill>
              <a:srgbClr val="13E8C9"/>
            </a:solidFill>
            <a:round/>
          </a:ln>
        </p:spPr>
        <p:style>
          <a:lnRef idx="0">
            <a:scrgbClr r="0" g="0" b="0"/>
          </a:lnRef>
          <a:fillRef idx="0">
            <a:scrgbClr r="0" g="0" b="0"/>
          </a:fillRef>
          <a:effectRef idx="0">
            <a:scrgbClr r="0" g="0" b="0"/>
          </a:effectRef>
          <a:fontRef idx="minor"/>
        </p:style>
        <p:txBody>
          <a:bodyPr anchor="t">
            <a:normAutofit fontScale="86000" lnSpcReduction="20000"/>
          </a:bodyPr>
          <a:lstStyle/>
          <a:p>
            <a:pPr>
              <a:lnSpc>
                <a:spcPct val="120000"/>
              </a:lnSpc>
              <a:buNone/>
              <a:tabLst>
                <a:tab pos="0" algn="l"/>
              </a:tabLst>
            </a:pPr>
            <a:r>
              <a:rPr lang="fr-BE" sz="3700" b="1" strike="noStrike" spc="-1" dirty="0">
                <a:solidFill>
                  <a:srgbClr val="000000"/>
                </a:solidFill>
                <a:latin typeface="Garamond"/>
                <a:ea typeface="Microsoft YaHei"/>
              </a:rPr>
              <a:t>2024-2026. </a:t>
            </a:r>
            <a:endParaRPr lang="fr-BE" sz="3700" b="0" strike="noStrike" spc="-1" dirty="0">
              <a:latin typeface="Arial"/>
            </a:endParaRPr>
          </a:p>
          <a:p>
            <a:pPr marL="457200">
              <a:lnSpc>
                <a:spcPct val="120000"/>
              </a:lnSpc>
              <a:buNone/>
              <a:tabLst>
                <a:tab pos="0" algn="l"/>
              </a:tabLst>
            </a:pPr>
            <a:r>
              <a:rPr lang="fr-BE" sz="3600" b="0" strike="noStrike" spc="-1" dirty="0">
                <a:solidFill>
                  <a:srgbClr val="000000"/>
                </a:solidFill>
                <a:latin typeface="Garamond"/>
                <a:ea typeface="Microsoft YaHei"/>
              </a:rPr>
              <a:t>Des </a:t>
            </a:r>
            <a:r>
              <a:rPr lang="fr-BE" sz="3600" b="0" u="sng" strike="noStrike" spc="-1" dirty="0">
                <a:solidFill>
                  <a:srgbClr val="000000"/>
                </a:solidFill>
                <a:uFillTx/>
                <a:latin typeface="Garamond"/>
                <a:ea typeface="Microsoft YaHei"/>
              </a:rPr>
              <a:t>soins</a:t>
            </a:r>
            <a:r>
              <a:rPr lang="fr-BE" sz="3600" b="0" strike="noStrike" spc="-1" dirty="0">
                <a:solidFill>
                  <a:srgbClr val="000000"/>
                </a:solidFill>
                <a:latin typeface="Garamond"/>
                <a:ea typeface="Microsoft YaHei"/>
              </a:rPr>
              <a:t> avec les publics</a:t>
            </a:r>
            <a:endParaRPr lang="fr-BE" sz="3600" b="0" strike="noStrike" spc="-1" dirty="0">
              <a:latin typeface="Arial"/>
            </a:endParaRPr>
          </a:p>
          <a:p>
            <a:pPr marL="457200" lvl="1" indent="349200">
              <a:lnSpc>
                <a:spcPct val="120000"/>
              </a:lnSpc>
              <a:buClr>
                <a:srgbClr val="13E8C9"/>
              </a:buClr>
              <a:buSzPct val="75000"/>
              <a:buFont typeface="Wingdings" charset="2"/>
              <a:buChar char=""/>
              <a:tabLst>
                <a:tab pos="0" algn="l"/>
              </a:tabLst>
            </a:pPr>
            <a:r>
              <a:rPr lang="fr-BE" sz="3600" b="0" i="1" strike="noStrike" spc="-1" dirty="0">
                <a:solidFill>
                  <a:srgbClr val="00618C"/>
                </a:solidFill>
                <a:latin typeface="Garamond"/>
                <a:ea typeface="Microsoft YaHei"/>
              </a:rPr>
              <a:t>Les interventions communautaires</a:t>
            </a:r>
            <a:endParaRPr lang="fr-BE" sz="3600" b="0" strike="noStrike" spc="-1" dirty="0">
              <a:latin typeface="Arial"/>
            </a:endParaRPr>
          </a:p>
          <a:p>
            <a:pPr marL="457200" lvl="1" indent="349200">
              <a:lnSpc>
                <a:spcPct val="120000"/>
              </a:lnSpc>
              <a:buClr>
                <a:srgbClr val="13E8C9"/>
              </a:buClr>
              <a:buSzPct val="75000"/>
              <a:buFont typeface="Wingdings" charset="2"/>
              <a:buChar char=""/>
              <a:tabLst>
                <a:tab pos="0" algn="l"/>
              </a:tabLst>
            </a:pPr>
            <a:r>
              <a:rPr lang="fr-BE" sz="3600" b="0" i="1" strike="noStrike" spc="-1" dirty="0">
                <a:solidFill>
                  <a:srgbClr val="00618C"/>
                </a:solidFill>
                <a:latin typeface="Garamond"/>
                <a:ea typeface="Microsoft YaHei"/>
              </a:rPr>
              <a:t>Un soutien psychologique de première ligne</a:t>
            </a:r>
            <a:endParaRPr lang="fr-BE" sz="3600" b="0" strike="noStrike" spc="-1" dirty="0">
              <a:latin typeface="Arial"/>
            </a:endParaRPr>
          </a:p>
          <a:p>
            <a:pPr marL="457200" lvl="1" indent="349200">
              <a:lnSpc>
                <a:spcPct val="120000"/>
              </a:lnSpc>
              <a:buClr>
                <a:srgbClr val="13E8C9"/>
              </a:buClr>
              <a:buSzPct val="75000"/>
              <a:buFont typeface="Wingdings" charset="2"/>
              <a:buChar char=""/>
              <a:tabLst>
                <a:tab pos="0" algn="l"/>
              </a:tabLst>
            </a:pPr>
            <a:r>
              <a:rPr lang="fr-BE" sz="3600" b="0" i="1" strike="noStrike" spc="-1" dirty="0">
                <a:solidFill>
                  <a:srgbClr val="00618C"/>
                </a:solidFill>
                <a:latin typeface="Garamond"/>
                <a:ea typeface="Microsoft YaHei"/>
              </a:rPr>
              <a:t>Les traitements psychologiques pour les problèmes légers à modérés</a:t>
            </a:r>
            <a:endParaRPr lang="fr-BE" sz="3600" b="0" strike="noStrike" spc="-1" dirty="0">
              <a:latin typeface="Arial"/>
            </a:endParaRPr>
          </a:p>
          <a:p>
            <a:pPr marL="457200">
              <a:lnSpc>
                <a:spcPct val="120000"/>
              </a:lnSpc>
              <a:buNone/>
              <a:tabLst>
                <a:tab pos="0" algn="l"/>
              </a:tabLst>
            </a:pPr>
            <a:r>
              <a:rPr lang="fr-BE" sz="3600" b="0" strike="noStrike" spc="-1" dirty="0">
                <a:solidFill>
                  <a:srgbClr val="000000"/>
                </a:solidFill>
                <a:latin typeface="Garamond"/>
                <a:ea typeface="Microsoft YaHei"/>
              </a:rPr>
              <a:t>Des activités de </a:t>
            </a:r>
            <a:r>
              <a:rPr lang="fr-BE" sz="3600" b="0" u="sng" strike="noStrike" spc="-1" dirty="0">
                <a:solidFill>
                  <a:srgbClr val="000000"/>
                </a:solidFill>
                <a:uFillTx/>
                <a:latin typeface="Garamond"/>
                <a:ea typeface="Microsoft YaHei"/>
              </a:rPr>
              <a:t>soutien</a:t>
            </a:r>
            <a:r>
              <a:rPr lang="fr-BE" sz="3600" b="0" strike="noStrike" spc="-1" dirty="0">
                <a:solidFill>
                  <a:srgbClr val="000000"/>
                </a:solidFill>
                <a:latin typeface="Garamond"/>
                <a:ea typeface="Microsoft YaHei"/>
              </a:rPr>
              <a:t> aux prestataires de soins</a:t>
            </a:r>
            <a:endParaRPr lang="fr-BE" sz="3600" b="0" strike="noStrike" spc="-1" dirty="0">
              <a:latin typeface="Arial"/>
            </a:endParaRPr>
          </a:p>
          <a:p>
            <a:pPr marL="457200" lvl="1" indent="349200">
              <a:lnSpc>
                <a:spcPct val="120000"/>
              </a:lnSpc>
              <a:buClr>
                <a:srgbClr val="13E8C9"/>
              </a:buClr>
              <a:buSzPct val="75000"/>
              <a:buFont typeface="Wingdings" charset="2"/>
              <a:buChar char=""/>
              <a:tabLst>
                <a:tab pos="0" algn="l"/>
              </a:tabLst>
            </a:pPr>
            <a:r>
              <a:rPr lang="fr-BE" sz="3600" b="0" i="1" strike="noStrike" spc="-1" dirty="0">
                <a:solidFill>
                  <a:srgbClr val="00618C"/>
                </a:solidFill>
                <a:latin typeface="Garamond"/>
                <a:ea typeface="Microsoft YaHei"/>
              </a:rPr>
              <a:t>Le soutien aux acteurs de première ligne</a:t>
            </a:r>
            <a:endParaRPr lang="fr-BE" sz="3600" b="0" strike="noStrike" spc="-1" dirty="0">
              <a:latin typeface="Arial"/>
            </a:endParaRPr>
          </a:p>
          <a:p>
            <a:pPr marL="457200" lvl="1" indent="349200">
              <a:lnSpc>
                <a:spcPct val="120000"/>
              </a:lnSpc>
              <a:buClr>
                <a:srgbClr val="13E8C9"/>
              </a:buClr>
              <a:buSzPct val="75000"/>
              <a:buFont typeface="Wingdings" charset="2"/>
              <a:buChar char=""/>
              <a:tabLst>
                <a:tab pos="0" algn="l"/>
              </a:tabLst>
            </a:pPr>
            <a:r>
              <a:rPr lang="fr-BE" sz="3600" b="0" i="1" strike="noStrike" spc="-1" dirty="0">
                <a:solidFill>
                  <a:srgbClr val="00618C"/>
                </a:solidFill>
                <a:latin typeface="Garamond"/>
                <a:ea typeface="Microsoft YaHei"/>
              </a:rPr>
              <a:t>Le soutien au travail en lieu d’accroche</a:t>
            </a:r>
            <a:endParaRPr lang="fr-BE" sz="3600" b="0" strike="noStrike" spc="-1" dirty="0">
              <a:latin typeface="Arial"/>
            </a:endParaRPr>
          </a:p>
          <a:p>
            <a:pPr>
              <a:lnSpc>
                <a:spcPct val="120000"/>
              </a:lnSpc>
              <a:buNone/>
              <a:tabLst>
                <a:tab pos="0" algn="l"/>
              </a:tabLst>
            </a:pPr>
            <a:endParaRPr lang="fr-BE" sz="3600" b="0" strike="noStrike" spc="-1" dirty="0">
              <a:latin typeface="Arial"/>
            </a:endParaRPr>
          </a:p>
          <a:p>
            <a:pPr>
              <a:lnSpc>
                <a:spcPct val="120000"/>
              </a:lnSpc>
              <a:buNone/>
              <a:tabLst>
                <a:tab pos="0" algn="l"/>
              </a:tabLst>
            </a:pPr>
            <a:endParaRPr lang="fr-BE" sz="3600" b="0" strike="noStrike" spc="-1" dirty="0">
              <a:latin typeface="Arial"/>
            </a:endParaRPr>
          </a:p>
          <a:p>
            <a:pPr>
              <a:lnSpc>
                <a:spcPct val="120000"/>
              </a:lnSpc>
              <a:buNone/>
              <a:tabLst>
                <a:tab pos="0" algn="l"/>
              </a:tabLst>
            </a:pPr>
            <a:endParaRPr lang="fr-BE" sz="4300" b="0" strike="noStrike" spc="-1" dirty="0">
              <a:latin typeface="Arial"/>
            </a:endParaRPr>
          </a:p>
          <a:p>
            <a:pPr>
              <a:lnSpc>
                <a:spcPct val="90000"/>
              </a:lnSpc>
              <a:spcBef>
                <a:spcPts val="1001"/>
              </a:spcBef>
              <a:buNone/>
              <a:tabLst>
                <a:tab pos="0" algn="l"/>
              </a:tabLst>
            </a:pPr>
            <a:endParaRPr lang="fr-BE" sz="2800" b="0" strike="noStrike" spc="-1" dirty="0">
              <a:latin typeface="Arial"/>
            </a:endParaRPr>
          </a:p>
          <a:p>
            <a:pPr>
              <a:lnSpc>
                <a:spcPct val="100000"/>
              </a:lnSpc>
              <a:buNone/>
              <a:tabLst>
                <a:tab pos="0" algn="l"/>
              </a:tabLst>
            </a:pPr>
            <a:endParaRPr lang="fr-BE" sz="2800" b="0" strike="noStrike" spc="-1" dirty="0">
              <a:latin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363</TotalTime>
  <Words>1369</Words>
  <Application>Microsoft Office PowerPoint</Application>
  <PresentationFormat>Grand écran</PresentationFormat>
  <Paragraphs>181</Paragraphs>
  <Slides>18</Slides>
  <Notes>0</Notes>
  <HiddenSlides>0</HiddenSlides>
  <MMClips>0</MMClips>
  <ScaleCrop>false</ScaleCrop>
  <HeadingPairs>
    <vt:vector size="6" baseType="variant">
      <vt:variant>
        <vt:lpstr>Polices utilisées</vt:lpstr>
      </vt:variant>
      <vt:variant>
        <vt:i4>7</vt:i4>
      </vt:variant>
      <vt:variant>
        <vt:lpstr>Thème</vt:lpstr>
      </vt:variant>
      <vt:variant>
        <vt:i4>2</vt:i4>
      </vt:variant>
      <vt:variant>
        <vt:lpstr>Titres des diapositives</vt:lpstr>
      </vt:variant>
      <vt:variant>
        <vt:i4>18</vt:i4>
      </vt:variant>
    </vt:vector>
  </HeadingPairs>
  <TitlesOfParts>
    <vt:vector size="27" baseType="lpstr">
      <vt:lpstr>Arial</vt:lpstr>
      <vt:lpstr>Calibri</vt:lpstr>
      <vt:lpstr>Calibri Light</vt:lpstr>
      <vt:lpstr>Garamond</vt:lpstr>
      <vt:lpstr>Symbol</vt:lpstr>
      <vt:lpstr>Times New Roman</vt:lpstr>
      <vt:lpstr>Wingdings</vt:lpstr>
      <vt:lpstr>Office Theme</vt:lpstr>
      <vt:lpstr>Office Theme</vt:lpstr>
      <vt:lpstr>A partir du 1er avril 2024 Une nouvelle convention INAMI pour dispenser des soins psychologiques de première ligne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partir du 1er avril 2024  Une nouvelle convention INAMI pour dispenser des soins psychologiques de première ligne par le biais de 32 réseaux de santé mentale</dc:title>
  <dc:subject/>
  <dc:creator>Coordination CCFFMG</dc:creator>
  <dc:description/>
  <cp:lastModifiedBy>Coordination CCFFMG</cp:lastModifiedBy>
  <cp:revision>40</cp:revision>
  <cp:lastPrinted>2024-03-18T18:33:49Z</cp:lastPrinted>
  <dcterms:created xsi:type="dcterms:W3CDTF">2024-03-18T15:38:32Z</dcterms:created>
  <dcterms:modified xsi:type="dcterms:W3CDTF">2024-03-20T14:44:02Z</dcterms:modified>
  <dc:language>fr-BE</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Grand écran</vt:lpwstr>
  </property>
  <property fmtid="{D5CDD505-2E9C-101B-9397-08002B2CF9AE}" pid="3" name="Slides">
    <vt:i4>18</vt:i4>
  </property>
</Properties>
</file>